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70" r:id="rId1"/>
    <p:sldMasterId id="2147483689" r:id="rId2"/>
    <p:sldMasterId id="2147483699" r:id="rId3"/>
    <p:sldMasterId id="2147483707" r:id="rId4"/>
  </p:sldMasterIdLst>
  <p:notesMasterIdLst>
    <p:notesMasterId r:id="rId30"/>
  </p:notesMasterIdLst>
  <p:handoutMasterIdLst>
    <p:handoutMasterId r:id="rId31"/>
  </p:handoutMasterIdLst>
  <p:sldIdLst>
    <p:sldId id="358" r:id="rId5"/>
    <p:sldId id="339" r:id="rId6"/>
    <p:sldId id="338" r:id="rId7"/>
    <p:sldId id="342" r:id="rId8"/>
    <p:sldId id="347" r:id="rId9"/>
    <p:sldId id="353" r:id="rId10"/>
    <p:sldId id="344" r:id="rId11"/>
    <p:sldId id="345" r:id="rId12"/>
    <p:sldId id="343" r:id="rId13"/>
    <p:sldId id="346" r:id="rId14"/>
    <p:sldId id="349" r:id="rId15"/>
    <p:sldId id="311" r:id="rId16"/>
    <p:sldId id="361" r:id="rId17"/>
    <p:sldId id="362" r:id="rId18"/>
    <p:sldId id="354" r:id="rId19"/>
    <p:sldId id="318" r:id="rId20"/>
    <p:sldId id="355" r:id="rId21"/>
    <p:sldId id="323" r:id="rId22"/>
    <p:sldId id="356" r:id="rId23"/>
    <p:sldId id="328" r:id="rId24"/>
    <p:sldId id="363" r:id="rId25"/>
    <p:sldId id="351" r:id="rId26"/>
    <p:sldId id="352" r:id="rId27"/>
    <p:sldId id="359" r:id="rId28"/>
    <p:sldId id="360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7B56"/>
    <a:srgbClr val="CC884F"/>
    <a:srgbClr val="CB894F"/>
    <a:srgbClr val="688B83"/>
    <a:srgbClr val="698C83"/>
    <a:srgbClr val="1A724F"/>
    <a:srgbClr val="1B7652"/>
    <a:srgbClr val="B65E45"/>
    <a:srgbClr val="5B4538"/>
    <a:srgbClr val="CD8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ECC962-802B-4246-9121-E774B799A5B8}">
  <a:tblStyle styleId="{41ECC962-802B-4246-9121-E774B799A5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2" autoAdjust="0"/>
    <p:restoredTop sz="94628" autoAdjust="0"/>
  </p:normalViewPr>
  <p:slideViewPr>
    <p:cSldViewPr snapToGrid="0" snapToObjects="1">
      <p:cViewPr varScale="1">
        <p:scale>
          <a:sx n="143" d="100"/>
          <a:sy n="143" d="100"/>
        </p:scale>
        <p:origin x="474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6" d="100"/>
          <a:sy n="76" d="100"/>
        </p:scale>
        <p:origin x="29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usre\Desktop\2020\proyecto%20concytec\Base%20de%20datos\Procesamiento%20de%20Base%20de%20Datos\SP%20para%20informe%20FONDECYT%20dentro%20Areas%20de%20Manejo\Base%20de%20datos%205%20sp%20Amazonia%20Peruan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Hoja1!$E$6</c:f>
              <c:strCache>
                <c:ptCount val="1"/>
                <c:pt idx="0">
                  <c:v>Volumen (m3)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Hoja1!$D$7:$D$16</c:f>
              <c:strCache>
                <c:ptCount val="10"/>
                <c:pt idx="0">
                  <c:v>Tornillo</c:v>
                </c:pt>
                <c:pt idx="1">
                  <c:v>Shihuahuaco</c:v>
                </c:pt>
                <c:pt idx="2">
                  <c:v>Lupuna</c:v>
                </c:pt>
                <c:pt idx="3">
                  <c:v>Cumala</c:v>
                </c:pt>
                <c:pt idx="4">
                  <c:v>Capirona</c:v>
                </c:pt>
                <c:pt idx="5">
                  <c:v>Capinuri</c:v>
                </c:pt>
                <c:pt idx="6">
                  <c:v>Cachimbo</c:v>
                </c:pt>
                <c:pt idx="7">
                  <c:v>Copaiba</c:v>
                </c:pt>
                <c:pt idx="8">
                  <c:v>Capinuri</c:v>
                </c:pt>
                <c:pt idx="9">
                  <c:v>Catahua</c:v>
                </c:pt>
              </c:strCache>
            </c:strRef>
          </c:cat>
          <c:val>
            <c:numRef>
              <c:f>Hoja1!$E$7:$E$16</c:f>
              <c:numCache>
                <c:formatCode>#,##0.00</c:formatCode>
                <c:ptCount val="10"/>
                <c:pt idx="0">
                  <c:v>902015.2</c:v>
                </c:pt>
                <c:pt idx="1">
                  <c:v>900557.4</c:v>
                </c:pt>
                <c:pt idx="2">
                  <c:v>643197.80000000005</c:v>
                </c:pt>
                <c:pt idx="3">
                  <c:v>464979.8</c:v>
                </c:pt>
                <c:pt idx="4">
                  <c:v>385020.7</c:v>
                </c:pt>
                <c:pt idx="5">
                  <c:v>372348.5</c:v>
                </c:pt>
                <c:pt idx="6">
                  <c:v>300319.5</c:v>
                </c:pt>
                <c:pt idx="7">
                  <c:v>296276.8</c:v>
                </c:pt>
                <c:pt idx="8">
                  <c:v>222005.2</c:v>
                </c:pt>
                <c:pt idx="9">
                  <c:v>162051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A9-45D7-91BA-26D9F4B73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-88862256"/>
        <c:axId val="-88866608"/>
      </c:barChart>
      <c:catAx>
        <c:axId val="-88862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88866608"/>
        <c:crosses val="autoZero"/>
        <c:auto val="1"/>
        <c:lblAlgn val="ctr"/>
        <c:lblOffset val="100"/>
        <c:noMultiLvlLbl val="0"/>
      </c:catAx>
      <c:valAx>
        <c:axId val="-88866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8886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800"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Hoja2!$C$2</c:f>
              <c:strCache>
                <c:ptCount val="1"/>
                <c:pt idx="0">
                  <c:v>Calycophyllum 
spruceanum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Hoja2!$B$3:$B$15</c:f>
              <c:strCache>
                <c:ptCount val="13"/>
                <c:pt idx="0">
                  <c:v>Bosque de colina baja</c:v>
                </c:pt>
                <c:pt idx="1">
                  <c:v>Bosque aluvial inundable</c:v>
                </c:pt>
                <c:pt idx="2">
                  <c:v>Bosque de terraza no inundable</c:v>
                </c:pt>
                <c:pt idx="3">
                  <c:v>Bosque basimontano de Yunga</c:v>
                </c:pt>
                <c:pt idx="4">
                  <c:v>Bosque de colina alta</c:v>
                </c:pt>
                <c:pt idx="5">
                  <c:v>Vegetación secundaria</c:v>
                </c:pt>
                <c:pt idx="6">
                  <c:v>Zona agrícola</c:v>
                </c:pt>
                <c:pt idx="7">
                  <c:v>Pantano de palmeras</c:v>
                </c:pt>
                <c:pt idx="8">
                  <c:v>Zona minera</c:v>
                </c:pt>
                <c:pt idx="9">
                  <c:v>Bosque de colina de Sierra del Divisor</c:v>
                </c:pt>
                <c:pt idx="10">
                  <c:v>Pacal</c:v>
                </c:pt>
                <c:pt idx="11">
                  <c:v>Varillal</c:v>
                </c:pt>
                <c:pt idx="12">
                  <c:v>Bosque montano de Yunga</c:v>
                </c:pt>
              </c:strCache>
            </c:strRef>
          </c:cat>
          <c:val>
            <c:numRef>
              <c:f>Hoja2!$C$3:$C$15</c:f>
              <c:numCache>
                <c:formatCode>#,##0</c:formatCode>
                <c:ptCount val="13"/>
                <c:pt idx="0">
                  <c:v>232</c:v>
                </c:pt>
                <c:pt idx="1">
                  <c:v>3124</c:v>
                </c:pt>
                <c:pt idx="2">
                  <c:v>142</c:v>
                </c:pt>
                <c:pt idx="3">
                  <c:v>2</c:v>
                </c:pt>
                <c:pt idx="4">
                  <c:v>10</c:v>
                </c:pt>
                <c:pt idx="5">
                  <c:v>258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FA-4842-B56A-CC0475F4235F}"/>
            </c:ext>
          </c:extLst>
        </c:ser>
        <c:ser>
          <c:idx val="1"/>
          <c:order val="1"/>
          <c:tx>
            <c:strRef>
              <c:f>Hoja2!$D$2</c:f>
              <c:strCache>
                <c:ptCount val="1"/>
                <c:pt idx="0">
                  <c:v>Cedrelinga 
cateniformis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Hoja2!$B$3:$B$15</c:f>
              <c:strCache>
                <c:ptCount val="13"/>
                <c:pt idx="0">
                  <c:v>Bosque de colina baja</c:v>
                </c:pt>
                <c:pt idx="1">
                  <c:v>Bosque aluvial inundable</c:v>
                </c:pt>
                <c:pt idx="2">
                  <c:v>Bosque de terraza no inundable</c:v>
                </c:pt>
                <c:pt idx="3">
                  <c:v>Bosque basimontano de Yunga</c:v>
                </c:pt>
                <c:pt idx="4">
                  <c:v>Bosque de colina alta</c:v>
                </c:pt>
                <c:pt idx="5">
                  <c:v>Vegetación secundaria</c:v>
                </c:pt>
                <c:pt idx="6">
                  <c:v>Zona agrícola</c:v>
                </c:pt>
                <c:pt idx="7">
                  <c:v>Pantano de palmeras</c:v>
                </c:pt>
                <c:pt idx="8">
                  <c:v>Zona minera</c:v>
                </c:pt>
                <c:pt idx="9">
                  <c:v>Bosque de colina de Sierra del Divisor</c:v>
                </c:pt>
                <c:pt idx="10">
                  <c:v>Pacal</c:v>
                </c:pt>
                <c:pt idx="11">
                  <c:v>Varillal</c:v>
                </c:pt>
                <c:pt idx="12">
                  <c:v>Bosque montano de Yunga</c:v>
                </c:pt>
              </c:strCache>
            </c:strRef>
          </c:cat>
          <c:val>
            <c:numRef>
              <c:f>Hoja2!$D$3:$D$15</c:f>
              <c:numCache>
                <c:formatCode>#,##0</c:formatCode>
                <c:ptCount val="13"/>
                <c:pt idx="0">
                  <c:v>13201</c:v>
                </c:pt>
                <c:pt idx="1">
                  <c:v>468</c:v>
                </c:pt>
                <c:pt idx="2">
                  <c:v>2415</c:v>
                </c:pt>
                <c:pt idx="3">
                  <c:v>2016</c:v>
                </c:pt>
                <c:pt idx="4">
                  <c:v>609</c:v>
                </c:pt>
                <c:pt idx="5">
                  <c:v>155</c:v>
                </c:pt>
                <c:pt idx="6">
                  <c:v>45</c:v>
                </c:pt>
                <c:pt idx="7">
                  <c:v>89</c:v>
                </c:pt>
                <c:pt idx="8">
                  <c:v>56</c:v>
                </c:pt>
                <c:pt idx="9">
                  <c:v>23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FA-4842-B56A-CC0475F4235F}"/>
            </c:ext>
          </c:extLst>
        </c:ser>
        <c:ser>
          <c:idx val="2"/>
          <c:order val="2"/>
          <c:tx>
            <c:strRef>
              <c:f>Hoja2!$E$2</c:f>
              <c:strCache>
                <c:ptCount val="1"/>
                <c:pt idx="0">
                  <c:v>Ceiba pentandra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Hoja2!$B$3:$B$15</c:f>
              <c:strCache>
                <c:ptCount val="13"/>
                <c:pt idx="0">
                  <c:v>Bosque de colina baja</c:v>
                </c:pt>
                <c:pt idx="1">
                  <c:v>Bosque aluvial inundable</c:v>
                </c:pt>
                <c:pt idx="2">
                  <c:v>Bosque de terraza no inundable</c:v>
                </c:pt>
                <c:pt idx="3">
                  <c:v>Bosque basimontano de Yunga</c:v>
                </c:pt>
                <c:pt idx="4">
                  <c:v>Bosque de colina alta</c:v>
                </c:pt>
                <c:pt idx="5">
                  <c:v>Vegetación secundaria</c:v>
                </c:pt>
                <c:pt idx="6">
                  <c:v>Zona agrícola</c:v>
                </c:pt>
                <c:pt idx="7">
                  <c:v>Pantano de palmeras</c:v>
                </c:pt>
                <c:pt idx="8">
                  <c:v>Zona minera</c:v>
                </c:pt>
                <c:pt idx="9">
                  <c:v>Bosque de colina de Sierra del Divisor</c:v>
                </c:pt>
                <c:pt idx="10">
                  <c:v>Pacal</c:v>
                </c:pt>
                <c:pt idx="11">
                  <c:v>Varillal</c:v>
                </c:pt>
                <c:pt idx="12">
                  <c:v>Bosque montano de Yunga</c:v>
                </c:pt>
              </c:strCache>
            </c:strRef>
          </c:cat>
          <c:val>
            <c:numRef>
              <c:f>Hoja2!$E$3:$E$15</c:f>
              <c:numCache>
                <c:formatCode>#,##0</c:formatCode>
                <c:ptCount val="13"/>
                <c:pt idx="0">
                  <c:v>7082</c:v>
                </c:pt>
                <c:pt idx="1">
                  <c:v>1184</c:v>
                </c:pt>
                <c:pt idx="2">
                  <c:v>676</c:v>
                </c:pt>
                <c:pt idx="3">
                  <c:v>48</c:v>
                </c:pt>
                <c:pt idx="4">
                  <c:v>323</c:v>
                </c:pt>
                <c:pt idx="5">
                  <c:v>296</c:v>
                </c:pt>
                <c:pt idx="6">
                  <c:v>60</c:v>
                </c:pt>
                <c:pt idx="7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FA-4842-B56A-CC0475F4235F}"/>
            </c:ext>
          </c:extLst>
        </c:ser>
        <c:ser>
          <c:idx val="3"/>
          <c:order val="3"/>
          <c:tx>
            <c:strRef>
              <c:f>Hoja2!$F$2</c:f>
              <c:strCache>
                <c:ptCount val="1"/>
                <c:pt idx="0">
                  <c:v>Dipterix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Hoja2!$B$3:$B$15</c:f>
              <c:strCache>
                <c:ptCount val="13"/>
                <c:pt idx="0">
                  <c:v>Bosque de colina baja</c:v>
                </c:pt>
                <c:pt idx="1">
                  <c:v>Bosque aluvial inundable</c:v>
                </c:pt>
                <c:pt idx="2">
                  <c:v>Bosque de terraza no inundable</c:v>
                </c:pt>
                <c:pt idx="3">
                  <c:v>Bosque basimontano de Yunga</c:v>
                </c:pt>
                <c:pt idx="4">
                  <c:v>Bosque de colina alta</c:v>
                </c:pt>
                <c:pt idx="5">
                  <c:v>Vegetación secundaria</c:v>
                </c:pt>
                <c:pt idx="6">
                  <c:v>Zona agrícola</c:v>
                </c:pt>
                <c:pt idx="7">
                  <c:v>Pantano de palmeras</c:v>
                </c:pt>
                <c:pt idx="8">
                  <c:v>Zona minera</c:v>
                </c:pt>
                <c:pt idx="9">
                  <c:v>Bosque de colina de Sierra del Divisor</c:v>
                </c:pt>
                <c:pt idx="10">
                  <c:v>Pacal</c:v>
                </c:pt>
                <c:pt idx="11">
                  <c:v>Varillal</c:v>
                </c:pt>
                <c:pt idx="12">
                  <c:v>Bosque montano de Yunga</c:v>
                </c:pt>
              </c:strCache>
            </c:strRef>
          </c:cat>
          <c:val>
            <c:numRef>
              <c:f>Hoja2!$F$3:$F$15</c:f>
              <c:numCache>
                <c:formatCode>#,##0</c:formatCode>
                <c:ptCount val="13"/>
                <c:pt idx="0">
                  <c:v>8976</c:v>
                </c:pt>
                <c:pt idx="1">
                  <c:v>2003</c:v>
                </c:pt>
                <c:pt idx="2">
                  <c:v>2042</c:v>
                </c:pt>
                <c:pt idx="3">
                  <c:v>101</c:v>
                </c:pt>
                <c:pt idx="4">
                  <c:v>387</c:v>
                </c:pt>
                <c:pt idx="5">
                  <c:v>180</c:v>
                </c:pt>
                <c:pt idx="6">
                  <c:v>78</c:v>
                </c:pt>
                <c:pt idx="7">
                  <c:v>16</c:v>
                </c:pt>
                <c:pt idx="8">
                  <c:v>8</c:v>
                </c:pt>
                <c:pt idx="9">
                  <c:v>7</c:v>
                </c:pt>
                <c:pt idx="10">
                  <c:v>8</c:v>
                </c:pt>
                <c:pt idx="1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FA-4842-B56A-CC0475F4235F}"/>
            </c:ext>
          </c:extLst>
        </c:ser>
        <c:ser>
          <c:idx val="4"/>
          <c:order val="4"/>
          <c:tx>
            <c:strRef>
              <c:f>Hoja2!$G$2</c:f>
              <c:strCache>
                <c:ptCount val="1"/>
                <c:pt idx="0">
                  <c:v>Virola 
sebifera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Hoja2!$B$3:$B$15</c:f>
              <c:strCache>
                <c:ptCount val="13"/>
                <c:pt idx="0">
                  <c:v>Bosque de colina baja</c:v>
                </c:pt>
                <c:pt idx="1">
                  <c:v>Bosque aluvial inundable</c:v>
                </c:pt>
                <c:pt idx="2">
                  <c:v>Bosque de terraza no inundable</c:v>
                </c:pt>
                <c:pt idx="3">
                  <c:v>Bosque basimontano de Yunga</c:v>
                </c:pt>
                <c:pt idx="4">
                  <c:v>Bosque de colina alta</c:v>
                </c:pt>
                <c:pt idx="5">
                  <c:v>Vegetación secundaria</c:v>
                </c:pt>
                <c:pt idx="6">
                  <c:v>Zona agrícola</c:v>
                </c:pt>
                <c:pt idx="7">
                  <c:v>Pantano de palmeras</c:v>
                </c:pt>
                <c:pt idx="8">
                  <c:v>Zona minera</c:v>
                </c:pt>
                <c:pt idx="9">
                  <c:v>Bosque de colina de Sierra del Divisor</c:v>
                </c:pt>
                <c:pt idx="10">
                  <c:v>Pacal</c:v>
                </c:pt>
                <c:pt idx="11">
                  <c:v>Varillal</c:v>
                </c:pt>
                <c:pt idx="12">
                  <c:v>Bosque montano de Yunga</c:v>
                </c:pt>
              </c:strCache>
            </c:strRef>
          </c:cat>
          <c:val>
            <c:numRef>
              <c:f>Hoja2!$G$3:$G$15</c:f>
              <c:numCache>
                <c:formatCode>#,##0</c:formatCode>
                <c:ptCount val="13"/>
                <c:pt idx="0">
                  <c:v>1897</c:v>
                </c:pt>
                <c:pt idx="1">
                  <c:v>63</c:v>
                </c:pt>
                <c:pt idx="2">
                  <c:v>94</c:v>
                </c:pt>
                <c:pt idx="3">
                  <c:v>27</c:v>
                </c:pt>
                <c:pt idx="4">
                  <c:v>113</c:v>
                </c:pt>
                <c:pt idx="5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7FA-4842-B56A-CC0475F423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axId val="-88863344"/>
        <c:axId val="-88859536"/>
      </c:barChart>
      <c:catAx>
        <c:axId val="-88863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Tipo de ecosistemas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88859536"/>
        <c:crosses val="autoZero"/>
        <c:auto val="1"/>
        <c:lblAlgn val="ctr"/>
        <c:lblOffset val="100"/>
        <c:noMultiLvlLbl val="0"/>
      </c:catAx>
      <c:valAx>
        <c:axId val="-888595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/>
                  <a:t>Número de individuos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8886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5109656748916973"/>
          <c:y val="5.039082227629587E-2"/>
          <c:w val="0.12727056648758517"/>
          <c:h val="0.50564138469308118"/>
        </c:manualLayout>
      </c:layout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192AD-CB94-044D-93E4-FE25A2C8C9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DF299F-56BF-C947-B316-57D6D967AE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22165-D239-7D4B-9914-8C0C9A428F67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8DEE97-36B4-714D-B318-07A0BBB080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959908-7633-DB4F-9106-D95AE470EA6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49269-87EC-134D-885F-35A700BF99D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09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13694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988948c82_0_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988948c82_0_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71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62842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83184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75584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0485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preserve="1" userDrawn="1">
  <p:cSld name="Índice / Tabla de contenidos"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17231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90" name="Google Shape;90;p19"/>
          <p:cNvSpPr txBox="1">
            <a:spLocks noGrp="1"/>
          </p:cNvSpPr>
          <p:nvPr>
            <p:ph type="ctrTitle"/>
          </p:nvPr>
        </p:nvSpPr>
        <p:spPr>
          <a:xfrm>
            <a:off x="17231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4"/>
          </p:nvPr>
        </p:nvSpPr>
        <p:spPr>
          <a:xfrm>
            <a:off x="17231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 idx="5"/>
          </p:nvPr>
        </p:nvSpPr>
        <p:spPr>
          <a:xfrm>
            <a:off x="17231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6" hasCustomPrompt="1"/>
          </p:nvPr>
        </p:nvSpPr>
        <p:spPr>
          <a:xfrm>
            <a:off x="8656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17231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ctrTitle" idx="8"/>
          </p:nvPr>
        </p:nvSpPr>
        <p:spPr>
          <a:xfrm>
            <a:off x="17231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9" hasCustomPrompt="1"/>
          </p:nvPr>
        </p:nvSpPr>
        <p:spPr>
          <a:xfrm>
            <a:off x="8656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3"/>
          </p:nvPr>
        </p:nvSpPr>
        <p:spPr>
          <a:xfrm>
            <a:off x="57617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ctrTitle" idx="14"/>
          </p:nvPr>
        </p:nvSpPr>
        <p:spPr>
          <a:xfrm>
            <a:off x="57617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 idx="15" hasCustomPrompt="1"/>
          </p:nvPr>
        </p:nvSpPr>
        <p:spPr>
          <a:xfrm>
            <a:off x="49042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6"/>
          </p:nvPr>
        </p:nvSpPr>
        <p:spPr>
          <a:xfrm>
            <a:off x="57617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ctrTitle" idx="17"/>
          </p:nvPr>
        </p:nvSpPr>
        <p:spPr>
          <a:xfrm>
            <a:off x="57617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18" hasCustomPrompt="1"/>
          </p:nvPr>
        </p:nvSpPr>
        <p:spPr>
          <a:xfrm>
            <a:off x="49042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9"/>
          </p:nvPr>
        </p:nvSpPr>
        <p:spPr>
          <a:xfrm>
            <a:off x="57617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ctrTitle" idx="20"/>
          </p:nvPr>
        </p:nvSpPr>
        <p:spPr>
          <a:xfrm>
            <a:off x="57617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1" hasCustomPrompt="1"/>
          </p:nvPr>
        </p:nvSpPr>
        <p:spPr>
          <a:xfrm>
            <a:off x="49042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21" name="Google Shape;140;p27">
            <a:extLst>
              <a:ext uri="{FF2B5EF4-FFF2-40B4-BE49-F238E27FC236}">
                <a16:creationId xmlns:a16="http://schemas.microsoft.com/office/drawing/2014/main" id="{3C938B22-95EB-BF41-83CF-EA4F1CA6A143}"/>
              </a:ext>
            </a:extLst>
          </p:cNvPr>
          <p:cNvSpPr txBox="1">
            <a:spLocks/>
          </p:cNvSpPr>
          <p:nvPr userDrawn="1"/>
        </p:nvSpPr>
        <p:spPr>
          <a:xfrm>
            <a:off x="477950" y="362284"/>
            <a:ext cx="8042700" cy="6105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dirty="0">
                <a:solidFill>
                  <a:schemeClr val="accent2"/>
                </a:solidFill>
              </a:rPr>
              <a:t>CLICK PAR AÑADIR TÍTULO</a:t>
            </a:r>
          </a:p>
        </p:txBody>
      </p:sp>
      <p:cxnSp>
        <p:nvCxnSpPr>
          <p:cNvPr id="22" name="Google Shape;161;p27">
            <a:extLst>
              <a:ext uri="{FF2B5EF4-FFF2-40B4-BE49-F238E27FC236}">
                <a16:creationId xmlns:a16="http://schemas.microsoft.com/office/drawing/2014/main" id="{9A77E350-2647-E544-900E-7825AE44C64C}"/>
              </a:ext>
            </a:extLst>
          </p:cNvPr>
          <p:cNvCxnSpPr/>
          <p:nvPr userDrawn="1"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34A69F-DDF0-E846-813F-323C19CE9254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32418-10B9-C347-814C-B4903B774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3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ABC63-4D55-C743-9F30-C16E2571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77265-3283-0241-8725-4BEC92DC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FB6F4-1AFA-544F-BDC2-19061794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6" name="Google Shape;140;p27">
            <a:extLst>
              <a:ext uri="{FF2B5EF4-FFF2-40B4-BE49-F238E27FC236}">
                <a16:creationId xmlns:a16="http://schemas.microsoft.com/office/drawing/2014/main" id="{77454C3C-D6F0-EE48-BB0A-B5E894CE0C4A}"/>
              </a:ext>
            </a:extLst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477950" y="362284"/>
            <a:ext cx="8042700" cy="610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PARA AÑADIR TÍTULO</a:t>
            </a:r>
            <a:endParaRPr dirty="0">
              <a:solidFill>
                <a:schemeClr val="accent5"/>
              </a:solidFill>
              <a:latin typeface="Lato" panose="020F0502020204030203" pitchFamily="34" charset="77"/>
            </a:endParaRPr>
          </a:p>
        </p:txBody>
      </p:sp>
      <p:cxnSp>
        <p:nvCxnSpPr>
          <p:cNvPr id="7" name="Google Shape;161;p27">
            <a:extLst>
              <a:ext uri="{FF2B5EF4-FFF2-40B4-BE49-F238E27FC236}">
                <a16:creationId xmlns:a16="http://schemas.microsoft.com/office/drawing/2014/main" id="{EDF73FFF-BBD5-9E48-9D4E-EEDFD619BE12}"/>
              </a:ext>
            </a:extLst>
          </p:cNvPr>
          <p:cNvCxnSpPr/>
          <p:nvPr userDrawn="1"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F71138-CA0E-9748-9842-359B9AA4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50" y="1095692"/>
            <a:ext cx="8037400" cy="38141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8290A-A37A-9349-9AED-C7112EB3C2C8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B00EF-35B8-4A4C-9D87-E5089C28F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59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, texto e imagen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1058-D896-844D-8897-26CE16F55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274638"/>
            <a:ext cx="3736877" cy="993775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PARA AÑADIR TÍTULO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75723-BFF1-724A-B8F2-BF5A1B6D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F9FF-26D8-1149-A16F-9DBE7A1A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B9EAB-A50D-0E4A-AAA3-72E97A09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cxnSp>
        <p:nvCxnSpPr>
          <p:cNvPr id="9" name="Google Shape;338;p37">
            <a:extLst>
              <a:ext uri="{FF2B5EF4-FFF2-40B4-BE49-F238E27FC236}">
                <a16:creationId xmlns:a16="http://schemas.microsoft.com/office/drawing/2014/main" id="{19AFAC72-85E5-DB4E-8630-6F6801E95CDC}"/>
              </a:ext>
            </a:extLst>
          </p:cNvPr>
          <p:cNvCxnSpPr>
            <a:cxnSpLocks/>
          </p:cNvCxnSpPr>
          <p:nvPr userDrawn="1"/>
        </p:nvCxnSpPr>
        <p:spPr>
          <a:xfrm>
            <a:off x="5334000" y="1268413"/>
            <a:ext cx="380995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AD5194A-68A4-FE4C-9799-6AFBCD477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29200" cy="514350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imagen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9B42A62-830F-C641-8541-5B819D9FBE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171" y="1360715"/>
            <a:ext cx="4019906" cy="3681180"/>
          </a:xfrm>
        </p:spPr>
        <p:txBody>
          <a:bodyPr>
            <a:normAutofit/>
          </a:bodyPr>
          <a:lstStyle>
            <a:lvl1pPr marL="0" indent="0" algn="r">
              <a:defRPr sz="2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</a:lstStyle>
          <a:p>
            <a:pPr marL="0" lvl="0" indent="0" algn="r"/>
            <a:r>
              <a:rPr lang="en-US" dirty="0">
                <a:latin typeface="Lato Light" panose="020F0302020204030203" pitchFamily="34" charset="77"/>
              </a:rPr>
              <a:t>Click para </a:t>
            </a:r>
            <a:r>
              <a:rPr lang="en-US" dirty="0" err="1">
                <a:latin typeface="Lato Light" panose="020F0302020204030203" pitchFamily="34" charset="77"/>
              </a:rPr>
              <a:t>añadir</a:t>
            </a:r>
            <a:r>
              <a:rPr lang="en-US" dirty="0">
                <a:latin typeface="Lato Light" panose="020F0302020204030203" pitchFamily="34" charset="77"/>
              </a:rPr>
              <a:t> </a:t>
            </a:r>
            <a:r>
              <a:rPr lang="en-US" dirty="0" err="1">
                <a:latin typeface="Lato Light" panose="020F0302020204030203" pitchFamily="34" charset="77"/>
              </a:rPr>
              <a:t>texto</a:t>
            </a:r>
            <a:r>
              <a:rPr lang="en-US" dirty="0">
                <a:latin typeface="Lato Light" panose="020F0302020204030203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84880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 userDrawn="1">
  <p:cSld name="Big numb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 userDrawn="1"/>
        </p:nvSpPr>
        <p:spPr>
          <a:xfrm>
            <a:off x="0" y="1173479"/>
            <a:ext cx="8412350" cy="1957685"/>
          </a:xfrm>
          <a:prstGeom prst="snip1Rect">
            <a:avLst>
              <a:gd name="adj" fmla="val 16667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362929" y="1301315"/>
            <a:ext cx="7698675" cy="102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500"/>
              <a:buFont typeface="Montserrat"/>
              <a:buNone/>
              <a:defRPr sz="6000" b="1">
                <a:solidFill>
                  <a:schemeClr val="bg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 dirty="0"/>
              <a:t>CIFRA IMPORTANTE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 hasCustomPrompt="1"/>
          </p:nvPr>
        </p:nvSpPr>
        <p:spPr>
          <a:xfrm>
            <a:off x="362930" y="2253065"/>
            <a:ext cx="7698900" cy="7561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525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marL="914400" lvl="1" indent="-3746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300"/>
              <a:buChar char="○"/>
              <a:defRPr sz="2300">
                <a:solidFill>
                  <a:schemeClr val="accent2"/>
                </a:solidFill>
              </a:defRPr>
            </a:lvl2pPr>
            <a:lvl3pPr marL="1371600" lvl="2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■"/>
              <a:defRPr sz="2100">
                <a:solidFill>
                  <a:schemeClr val="accent2"/>
                </a:solidFill>
              </a:defRPr>
            </a:lvl3pPr>
            <a:lvl4pPr marL="1828800" lvl="3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2100">
                <a:solidFill>
                  <a:schemeClr val="accent2"/>
                </a:solidFill>
              </a:defRPr>
            </a:lvl4pPr>
            <a:lvl5pPr marL="2286000" lvl="4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○"/>
              <a:defRPr sz="2100">
                <a:solidFill>
                  <a:schemeClr val="accent2"/>
                </a:solidFill>
              </a:defRPr>
            </a:lvl5pPr>
            <a:lvl6pPr marL="2743200" lvl="5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■"/>
              <a:defRPr sz="2100">
                <a:solidFill>
                  <a:schemeClr val="accent2"/>
                </a:solidFill>
              </a:defRPr>
            </a:lvl6pPr>
            <a:lvl7pPr marL="3200400" lvl="6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●"/>
              <a:defRPr sz="2100">
                <a:solidFill>
                  <a:schemeClr val="accent2"/>
                </a:solidFill>
              </a:defRPr>
            </a:lvl7pPr>
            <a:lvl8pPr marL="3657600" lvl="7" indent="-361950" algn="ctr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2100"/>
              <a:buChar char="○"/>
              <a:defRPr sz="2100">
                <a:solidFill>
                  <a:schemeClr val="accent2"/>
                </a:solidFill>
              </a:defRPr>
            </a:lvl8pPr>
            <a:lvl9pPr marL="4114800" lvl="8" indent="-361950" algn="ctr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2100"/>
              <a:buChar char="■"/>
              <a:defRPr sz="2100">
                <a:solidFill>
                  <a:schemeClr val="accent2"/>
                </a:solidFill>
              </a:defRPr>
            </a:lvl9pPr>
          </a:lstStyle>
          <a:p>
            <a:r>
              <a:rPr lang="en-US" dirty="0"/>
              <a:t>Click para </a:t>
            </a:r>
            <a:r>
              <a:rPr lang="en-US" dirty="0" err="1"/>
              <a:t>agregar</a:t>
            </a:r>
            <a:r>
              <a:rPr lang="en-US" dirty="0"/>
              <a:t> breve </a:t>
            </a:r>
            <a:r>
              <a:rPr lang="en-US" dirty="0" err="1"/>
              <a:t>descripción</a:t>
            </a:r>
            <a:r>
              <a:rPr lang="en-US" dirty="0"/>
              <a:t>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dato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7562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A16A3-B76E-554E-AE16-3CB6A9AA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FE34B-C4CA-8D46-9387-DE949A3E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EB9AF-A7A0-CD4B-ADFE-A81BEA8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6" name="Google Shape;661;p42">
            <a:extLst>
              <a:ext uri="{FF2B5EF4-FFF2-40B4-BE49-F238E27FC236}">
                <a16:creationId xmlns:a16="http://schemas.microsoft.com/office/drawing/2014/main" id="{0C9B38BD-C86D-174B-A31D-CE341B4D1760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06399" y="1947771"/>
            <a:ext cx="3769265" cy="2819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marL="0" lvl="0" indent="0">
              <a:buClr>
                <a:schemeClr val="dk1"/>
              </a:buClr>
              <a:buSzPts val="1100"/>
            </a:pPr>
            <a:r>
              <a:rPr lang="en-US" dirty="0">
                <a:latin typeface="Lato Light" panose="020F0302020204030203" pitchFamily="34" charset="77"/>
              </a:rPr>
              <a:t>Click para </a:t>
            </a:r>
            <a:r>
              <a:rPr lang="en-US" dirty="0" err="1">
                <a:latin typeface="Lato Light" panose="020F0302020204030203" pitchFamily="34" charset="77"/>
              </a:rPr>
              <a:t>agregar</a:t>
            </a:r>
            <a:r>
              <a:rPr lang="en-US" dirty="0">
                <a:latin typeface="Lato Light" panose="020F0302020204030203" pitchFamily="34" charset="77"/>
              </a:rPr>
              <a:t> breve </a:t>
            </a:r>
            <a:r>
              <a:rPr lang="en-US" dirty="0" err="1">
                <a:latin typeface="Lato Light" panose="020F0302020204030203" pitchFamily="34" charset="77"/>
              </a:rPr>
              <a:t>descripción</a:t>
            </a:r>
            <a:r>
              <a:rPr lang="en-US" dirty="0">
                <a:latin typeface="Lato Light" panose="020F0302020204030203" pitchFamily="34" charset="77"/>
              </a:rPr>
              <a:t> del video</a:t>
            </a:r>
            <a:endParaRPr dirty="0"/>
          </a:p>
        </p:txBody>
      </p:sp>
      <p:grpSp>
        <p:nvGrpSpPr>
          <p:cNvPr id="9" name="Google Shape;666;p42">
            <a:extLst>
              <a:ext uri="{FF2B5EF4-FFF2-40B4-BE49-F238E27FC236}">
                <a16:creationId xmlns:a16="http://schemas.microsoft.com/office/drawing/2014/main" id="{65699505-E25D-A848-84F1-C7B583036B68}"/>
              </a:ext>
            </a:extLst>
          </p:cNvPr>
          <p:cNvGrpSpPr/>
          <p:nvPr userDrawn="1"/>
        </p:nvGrpSpPr>
        <p:grpSpPr>
          <a:xfrm>
            <a:off x="4618564" y="972796"/>
            <a:ext cx="3605136" cy="3054257"/>
            <a:chOff x="2494450" y="2195350"/>
            <a:chExt cx="2603550" cy="2163225"/>
          </a:xfrm>
        </p:grpSpPr>
        <p:sp>
          <p:nvSpPr>
            <p:cNvPr id="10" name="Google Shape;667;p42">
              <a:extLst>
                <a:ext uri="{FF2B5EF4-FFF2-40B4-BE49-F238E27FC236}">
                  <a16:creationId xmlns:a16="http://schemas.microsoft.com/office/drawing/2014/main" id="{D2816605-D8B0-AB4F-BE92-E859F7EA834C}"/>
                </a:ext>
              </a:extLst>
            </p:cNvPr>
            <p:cNvSpPr/>
            <p:nvPr/>
          </p:nvSpPr>
          <p:spPr>
            <a:xfrm>
              <a:off x="3414275" y="4037500"/>
              <a:ext cx="774750" cy="282725"/>
            </a:xfrm>
            <a:custGeom>
              <a:avLst/>
              <a:gdLst/>
              <a:ahLst/>
              <a:cxnLst/>
              <a:rect l="l" t="t" r="r" b="b"/>
              <a:pathLst>
                <a:path w="30990" h="11309" extrusionOk="0">
                  <a:moveTo>
                    <a:pt x="4037" y="0"/>
                  </a:moveTo>
                  <a:lnTo>
                    <a:pt x="1" y="11309"/>
                  </a:lnTo>
                  <a:lnTo>
                    <a:pt x="30989" y="11309"/>
                  </a:lnTo>
                  <a:lnTo>
                    <a:pt x="26953" y="0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68;p42">
              <a:extLst>
                <a:ext uri="{FF2B5EF4-FFF2-40B4-BE49-F238E27FC236}">
                  <a16:creationId xmlns:a16="http://schemas.microsoft.com/office/drawing/2014/main" id="{DEB57885-66C7-3041-BD8E-6F5FAC29950B}"/>
                </a:ext>
              </a:extLst>
            </p:cNvPr>
            <p:cNvSpPr/>
            <p:nvPr/>
          </p:nvSpPr>
          <p:spPr>
            <a:xfrm>
              <a:off x="3475975" y="4037500"/>
              <a:ext cx="650500" cy="109275"/>
            </a:xfrm>
            <a:custGeom>
              <a:avLst/>
              <a:gdLst/>
              <a:ahLst/>
              <a:cxnLst/>
              <a:rect l="l" t="t" r="r" b="b"/>
              <a:pathLst>
                <a:path w="26020" h="4371" extrusionOk="0">
                  <a:moveTo>
                    <a:pt x="1569" y="0"/>
                  </a:moveTo>
                  <a:lnTo>
                    <a:pt x="1" y="4370"/>
                  </a:lnTo>
                  <a:lnTo>
                    <a:pt x="26020" y="4370"/>
                  </a:lnTo>
                  <a:lnTo>
                    <a:pt x="24452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69;p42">
              <a:extLst>
                <a:ext uri="{FF2B5EF4-FFF2-40B4-BE49-F238E27FC236}">
                  <a16:creationId xmlns:a16="http://schemas.microsoft.com/office/drawing/2014/main" id="{2A94BC24-48A3-3E4D-B26D-A7070C6A208B}"/>
                </a:ext>
              </a:extLst>
            </p:cNvPr>
            <p:cNvSpPr/>
            <p:nvPr/>
          </p:nvSpPr>
          <p:spPr>
            <a:xfrm>
              <a:off x="3335875" y="4286850"/>
              <a:ext cx="931525" cy="71725"/>
            </a:xfrm>
            <a:custGeom>
              <a:avLst/>
              <a:gdLst/>
              <a:ahLst/>
              <a:cxnLst/>
              <a:rect l="l" t="t" r="r" b="b"/>
              <a:pathLst>
                <a:path w="37261" h="2869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lnTo>
                    <a:pt x="1" y="2869"/>
                  </a:lnTo>
                  <a:lnTo>
                    <a:pt x="37261" y="2869"/>
                  </a:lnTo>
                  <a:lnTo>
                    <a:pt x="37261" y="1868"/>
                  </a:lnTo>
                  <a:cubicBezTo>
                    <a:pt x="37261" y="834"/>
                    <a:pt x="36427" y="0"/>
                    <a:pt x="35393" y="0"/>
                  </a:cubicBez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70;p42">
              <a:extLst>
                <a:ext uri="{FF2B5EF4-FFF2-40B4-BE49-F238E27FC236}">
                  <a16:creationId xmlns:a16="http://schemas.microsoft.com/office/drawing/2014/main" id="{D32678BB-386D-DB49-9A51-FBD0CC4E6028}"/>
                </a:ext>
              </a:extLst>
            </p:cNvPr>
            <p:cNvSpPr/>
            <p:nvPr/>
          </p:nvSpPr>
          <p:spPr>
            <a:xfrm>
              <a:off x="2494450" y="2195350"/>
              <a:ext cx="2603550" cy="1649525"/>
            </a:xfrm>
            <a:custGeom>
              <a:avLst/>
              <a:gdLst/>
              <a:ahLst/>
              <a:cxnLst/>
              <a:rect l="l" t="t" r="r" b="b"/>
              <a:pathLst>
                <a:path w="104142" h="65981" extrusionOk="0">
                  <a:moveTo>
                    <a:pt x="3036" y="0"/>
                  </a:moveTo>
                  <a:cubicBezTo>
                    <a:pt x="1368" y="0"/>
                    <a:pt x="1" y="1368"/>
                    <a:pt x="1" y="3036"/>
                  </a:cubicBezTo>
                  <a:lnTo>
                    <a:pt x="1" y="65981"/>
                  </a:lnTo>
                  <a:lnTo>
                    <a:pt x="104142" y="65981"/>
                  </a:lnTo>
                  <a:lnTo>
                    <a:pt x="104142" y="3036"/>
                  </a:lnTo>
                  <a:cubicBezTo>
                    <a:pt x="104142" y="1368"/>
                    <a:pt x="102774" y="0"/>
                    <a:pt x="101106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71;p42">
              <a:extLst>
                <a:ext uri="{FF2B5EF4-FFF2-40B4-BE49-F238E27FC236}">
                  <a16:creationId xmlns:a16="http://schemas.microsoft.com/office/drawing/2014/main" id="{00BCDC6E-CDB7-AE41-827B-43CDCD76152D}"/>
                </a:ext>
              </a:extLst>
            </p:cNvPr>
            <p:cNvSpPr/>
            <p:nvPr/>
          </p:nvSpPr>
          <p:spPr>
            <a:xfrm>
              <a:off x="2494450" y="3844850"/>
              <a:ext cx="2603550" cy="230200"/>
            </a:xfrm>
            <a:custGeom>
              <a:avLst/>
              <a:gdLst/>
              <a:ahLst/>
              <a:cxnLst/>
              <a:rect l="l" t="t" r="r" b="b"/>
              <a:pathLst>
                <a:path w="104142" h="9208" extrusionOk="0">
                  <a:moveTo>
                    <a:pt x="1" y="1"/>
                  </a:moveTo>
                  <a:lnTo>
                    <a:pt x="1" y="6172"/>
                  </a:lnTo>
                  <a:cubicBezTo>
                    <a:pt x="1" y="7840"/>
                    <a:pt x="1368" y="9208"/>
                    <a:pt x="3036" y="9208"/>
                  </a:cubicBezTo>
                  <a:lnTo>
                    <a:pt x="101106" y="9208"/>
                  </a:lnTo>
                  <a:cubicBezTo>
                    <a:pt x="102774" y="9208"/>
                    <a:pt x="104142" y="7840"/>
                    <a:pt x="104142" y="6172"/>
                  </a:cubicBezTo>
                  <a:lnTo>
                    <a:pt x="104142" y="1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72;p42">
              <a:extLst>
                <a:ext uri="{FF2B5EF4-FFF2-40B4-BE49-F238E27FC236}">
                  <a16:creationId xmlns:a16="http://schemas.microsoft.com/office/drawing/2014/main" id="{086B89F5-27E0-504A-9AA6-76559B32E107}"/>
                </a:ext>
              </a:extLst>
            </p:cNvPr>
            <p:cNvSpPr/>
            <p:nvPr/>
          </p:nvSpPr>
          <p:spPr>
            <a:xfrm>
              <a:off x="3772875" y="39265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4" y="1"/>
                  </a:moveTo>
                  <a:cubicBezTo>
                    <a:pt x="634" y="1"/>
                    <a:pt x="0" y="668"/>
                    <a:pt x="0" y="1469"/>
                  </a:cubicBezTo>
                  <a:cubicBezTo>
                    <a:pt x="0" y="2269"/>
                    <a:pt x="634" y="2903"/>
                    <a:pt x="1434" y="2903"/>
                  </a:cubicBezTo>
                  <a:cubicBezTo>
                    <a:pt x="2235" y="2903"/>
                    <a:pt x="2902" y="2269"/>
                    <a:pt x="2902" y="1469"/>
                  </a:cubicBezTo>
                  <a:cubicBezTo>
                    <a:pt x="2902" y="668"/>
                    <a:pt x="2235" y="1"/>
                    <a:pt x="1434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674;p42">
            <a:extLst>
              <a:ext uri="{FF2B5EF4-FFF2-40B4-BE49-F238E27FC236}">
                <a16:creationId xmlns:a16="http://schemas.microsoft.com/office/drawing/2014/main" id="{E64E7E02-FD20-564A-B378-DF34B5704AAE}"/>
              </a:ext>
            </a:extLst>
          </p:cNvPr>
          <p:cNvSpPr/>
          <p:nvPr userDrawn="1"/>
        </p:nvSpPr>
        <p:spPr>
          <a:xfrm>
            <a:off x="6231390" y="2369843"/>
            <a:ext cx="533004" cy="531748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rgbClr val="ECF0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8" name="Google Shape;338;p37">
            <a:extLst>
              <a:ext uri="{FF2B5EF4-FFF2-40B4-BE49-F238E27FC236}">
                <a16:creationId xmlns:a16="http://schemas.microsoft.com/office/drawing/2014/main" id="{D8C07110-5B40-4E43-98EF-D9313421BD4C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1943212"/>
            <a:ext cx="280415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" name="Media Placeholder 23">
            <a:extLst>
              <a:ext uri="{FF2B5EF4-FFF2-40B4-BE49-F238E27FC236}">
                <a16:creationId xmlns:a16="http://schemas.microsoft.com/office/drawing/2014/main" id="{1F7763A8-56DC-D746-9CC9-247A8DADFF7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840288" y="1169988"/>
            <a:ext cx="3160712" cy="195421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video (o </a:t>
            </a:r>
            <a:r>
              <a:rPr lang="en-US" dirty="0" err="1"/>
              <a:t>agregar</a:t>
            </a:r>
            <a:r>
              <a:rPr lang="en-US" dirty="0"/>
              <a:t> imagen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hipervínculo</a:t>
            </a:r>
            <a:r>
              <a:rPr lang="en-US" dirty="0"/>
              <a:t>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9394BE4-1308-A44D-A5F8-6FD65E6A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99" y="876065"/>
            <a:ext cx="3736877" cy="99377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PARA AÑADIR TÍTULO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83F7F4-90BD-1340-B2B0-93896B01F56D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5DBCC4-4070-5547-8BEE-092738BF5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83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 userDrawn="1">
  <p:cSld name="Thanks">
    <p:bg>
      <p:bgPr>
        <a:solidFill>
          <a:schemeClr val="bg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43;p11">
            <a:extLst>
              <a:ext uri="{FF2B5EF4-FFF2-40B4-BE49-F238E27FC236}">
                <a16:creationId xmlns:a16="http://schemas.microsoft.com/office/drawing/2014/main" id="{49C320A8-C0B7-564B-BD40-80DB0358FEF2}"/>
              </a:ext>
            </a:extLst>
          </p:cNvPr>
          <p:cNvSpPr/>
          <p:nvPr userDrawn="1"/>
        </p:nvSpPr>
        <p:spPr>
          <a:xfrm flipH="1">
            <a:off x="5330700" y="575975"/>
            <a:ext cx="3813300" cy="1812896"/>
          </a:xfrm>
          <a:prstGeom prst="snip1Rect">
            <a:avLst>
              <a:gd name="adj" fmla="val 16667"/>
            </a:avLst>
          </a:prstGeom>
          <a:solidFill>
            <a:schemeClr val="accent2">
              <a:alpha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22"/>
          <p:cNvSpPr txBox="1">
            <a:spLocks noGrp="1"/>
          </p:cNvSpPr>
          <p:nvPr>
            <p:ph type="title" hasCustomPrompt="1"/>
          </p:nvPr>
        </p:nvSpPr>
        <p:spPr>
          <a:xfrm>
            <a:off x="5669280" y="405423"/>
            <a:ext cx="3134160" cy="21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 b="1" i="0">
                <a:solidFill>
                  <a:schemeClr val="bg1"/>
                </a:solidFill>
                <a:latin typeface="Lato Light" panose="020F03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 err="1"/>
              <a:t>Nombre</a:t>
            </a:r>
            <a:r>
              <a:rPr lang="en-US" dirty="0"/>
              <a:t> de expositor</a:t>
            </a:r>
            <a:br>
              <a:rPr lang="en-US" dirty="0"/>
            </a:br>
            <a:r>
              <a:rPr lang="en-US" dirty="0"/>
              <a:t>mail de expositor</a:t>
            </a:r>
            <a:br>
              <a:rPr lang="en-US" dirty="0"/>
            </a:br>
            <a:r>
              <a:rPr lang="en-US" dirty="0" err="1"/>
              <a:t>Teléfono</a:t>
            </a:r>
            <a:r>
              <a:rPr lang="en-US" dirty="0"/>
              <a:t> de expositor</a:t>
            </a: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85604EDC-7803-D444-8D30-6792678DB2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1000"/>
            <a:ext cx="5029200" cy="514350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imagen</a:t>
            </a:r>
          </a:p>
        </p:txBody>
      </p:sp>
      <p:sp>
        <p:nvSpPr>
          <p:cNvPr id="11" name="Google Shape;844;p47">
            <a:extLst>
              <a:ext uri="{FF2B5EF4-FFF2-40B4-BE49-F238E27FC236}">
                <a16:creationId xmlns:a16="http://schemas.microsoft.com/office/drawing/2014/main" id="{F7865279-DD0D-A443-B9E2-A31F113F403A}"/>
              </a:ext>
            </a:extLst>
          </p:cNvPr>
          <p:cNvSpPr/>
          <p:nvPr userDrawn="1"/>
        </p:nvSpPr>
        <p:spPr>
          <a:xfrm>
            <a:off x="7560734" y="4463757"/>
            <a:ext cx="345674" cy="346056"/>
          </a:xfrm>
          <a:custGeom>
            <a:avLst/>
            <a:gdLst/>
            <a:ahLst/>
            <a:cxnLst/>
            <a:rect l="l" t="t" r="r" b="b"/>
            <a:pathLst>
              <a:path w="10860" h="10872" extrusionOk="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7C4B"/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grpSp>
        <p:nvGrpSpPr>
          <p:cNvPr id="12" name="Google Shape;845;p47">
            <a:extLst>
              <a:ext uri="{FF2B5EF4-FFF2-40B4-BE49-F238E27FC236}">
                <a16:creationId xmlns:a16="http://schemas.microsoft.com/office/drawing/2014/main" id="{14834344-0A30-2248-897E-D4776026B9DA}"/>
              </a:ext>
            </a:extLst>
          </p:cNvPr>
          <p:cNvGrpSpPr/>
          <p:nvPr userDrawn="1"/>
        </p:nvGrpSpPr>
        <p:grpSpPr>
          <a:xfrm>
            <a:off x="8010205" y="4463757"/>
            <a:ext cx="346056" cy="345674"/>
            <a:chOff x="3303268" y="3817349"/>
            <a:chExt cx="346056" cy="345674"/>
          </a:xfrm>
          <a:solidFill>
            <a:schemeClr val="accent1"/>
          </a:solidFill>
        </p:grpSpPr>
        <p:sp>
          <p:nvSpPr>
            <p:cNvPr id="13" name="Google Shape;846;p47">
              <a:extLst>
                <a:ext uri="{FF2B5EF4-FFF2-40B4-BE49-F238E27FC236}">
                  <a16:creationId xmlns:a16="http://schemas.microsoft.com/office/drawing/2014/main" id="{4B340648-7AB6-8D4E-B271-506120848EA2}"/>
                </a:ext>
              </a:extLst>
            </p:cNvPr>
            <p:cNvSpPr/>
            <p:nvPr/>
          </p:nvSpPr>
          <p:spPr>
            <a:xfrm>
              <a:off x="3303268" y="3817349"/>
              <a:ext cx="346056" cy="345674"/>
            </a:xfrm>
            <a:custGeom>
              <a:avLst/>
              <a:gdLst/>
              <a:ahLst/>
              <a:cxnLst/>
              <a:rect l="l" t="t" r="r" b="b"/>
              <a:pathLst>
                <a:path w="10872" h="10860" extrusionOk="0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endParaRPr>
            </a:p>
          </p:txBody>
        </p:sp>
        <p:sp>
          <p:nvSpPr>
            <p:cNvPr id="14" name="Google Shape;847;p47">
              <a:extLst>
                <a:ext uri="{FF2B5EF4-FFF2-40B4-BE49-F238E27FC236}">
                  <a16:creationId xmlns:a16="http://schemas.microsoft.com/office/drawing/2014/main" id="{1BDDFB78-6771-1F4C-BC3A-A9F41A271463}"/>
                </a:ext>
              </a:extLst>
            </p:cNvPr>
            <p:cNvSpPr/>
            <p:nvPr/>
          </p:nvSpPr>
          <p:spPr>
            <a:xfrm>
              <a:off x="3368074" y="3882537"/>
              <a:ext cx="215298" cy="215298"/>
            </a:xfrm>
            <a:custGeom>
              <a:avLst/>
              <a:gdLst/>
              <a:ahLst/>
              <a:cxnLst/>
              <a:rect l="l" t="t" r="r" b="b"/>
              <a:pathLst>
                <a:path w="6764" h="6764" extrusionOk="0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endParaRPr>
            </a:p>
          </p:txBody>
        </p:sp>
        <p:sp>
          <p:nvSpPr>
            <p:cNvPr id="15" name="Google Shape;848;p47">
              <a:extLst>
                <a:ext uri="{FF2B5EF4-FFF2-40B4-BE49-F238E27FC236}">
                  <a16:creationId xmlns:a16="http://schemas.microsoft.com/office/drawing/2014/main" id="{57955D44-4957-F149-AF39-21857BE4DC2E}"/>
                </a:ext>
              </a:extLst>
            </p:cNvPr>
            <p:cNvSpPr/>
            <p:nvPr/>
          </p:nvSpPr>
          <p:spPr>
            <a:xfrm>
              <a:off x="3418143" y="3933656"/>
              <a:ext cx="114811" cy="112742"/>
            </a:xfrm>
            <a:custGeom>
              <a:avLst/>
              <a:gdLst/>
              <a:ahLst/>
              <a:cxnLst/>
              <a:rect l="l" t="t" r="r" b="b"/>
              <a:pathLst>
                <a:path w="3607" h="3542" extrusionOk="0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endParaRPr>
            </a:p>
          </p:txBody>
        </p:sp>
        <p:sp>
          <p:nvSpPr>
            <p:cNvPr id="16" name="Google Shape;849;p47">
              <a:extLst>
                <a:ext uri="{FF2B5EF4-FFF2-40B4-BE49-F238E27FC236}">
                  <a16:creationId xmlns:a16="http://schemas.microsoft.com/office/drawing/2014/main" id="{C6EFEB44-F60A-3346-9EE6-157D8268C1AC}"/>
                </a:ext>
              </a:extLst>
            </p:cNvPr>
            <p:cNvSpPr/>
            <p:nvPr/>
          </p:nvSpPr>
          <p:spPr>
            <a:xfrm>
              <a:off x="3519298" y="3910197"/>
              <a:ext cx="29570" cy="29220"/>
            </a:xfrm>
            <a:custGeom>
              <a:avLst/>
              <a:gdLst/>
              <a:ahLst/>
              <a:cxnLst/>
              <a:rect l="l" t="t" r="r" b="b"/>
              <a:pathLst>
                <a:path w="929" h="918" extrusionOk="0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endParaRPr>
            </a:p>
          </p:txBody>
        </p:sp>
      </p:grpSp>
      <p:grpSp>
        <p:nvGrpSpPr>
          <p:cNvPr id="17" name="Google Shape;850;p47">
            <a:extLst>
              <a:ext uri="{FF2B5EF4-FFF2-40B4-BE49-F238E27FC236}">
                <a16:creationId xmlns:a16="http://schemas.microsoft.com/office/drawing/2014/main" id="{78705669-D14A-F74E-8FB6-CABB627503D8}"/>
              </a:ext>
            </a:extLst>
          </p:cNvPr>
          <p:cNvGrpSpPr/>
          <p:nvPr userDrawn="1"/>
        </p:nvGrpSpPr>
        <p:grpSpPr>
          <a:xfrm>
            <a:off x="8457416" y="4463757"/>
            <a:ext cx="346024" cy="345674"/>
            <a:chOff x="4201447" y="3817349"/>
            <a:chExt cx="346024" cy="345674"/>
          </a:xfrm>
          <a:solidFill>
            <a:schemeClr val="accent1"/>
          </a:solidFill>
        </p:grpSpPr>
        <p:sp>
          <p:nvSpPr>
            <p:cNvPr id="18" name="Google Shape;851;p47">
              <a:extLst>
                <a:ext uri="{FF2B5EF4-FFF2-40B4-BE49-F238E27FC236}">
                  <a16:creationId xmlns:a16="http://schemas.microsoft.com/office/drawing/2014/main" id="{DC9ACC4D-F3F7-8547-88D8-EB5E134D0D6B}"/>
                </a:ext>
              </a:extLst>
            </p:cNvPr>
            <p:cNvSpPr/>
            <p:nvPr/>
          </p:nvSpPr>
          <p:spPr>
            <a:xfrm>
              <a:off x="4201447" y="3817349"/>
              <a:ext cx="346024" cy="345674"/>
            </a:xfrm>
            <a:custGeom>
              <a:avLst/>
              <a:gdLst/>
              <a:ahLst/>
              <a:cxnLst/>
              <a:rect l="l" t="t" r="r" b="b"/>
              <a:pathLst>
                <a:path w="10871" h="10860" extrusionOk="0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endParaRPr>
            </a:p>
          </p:txBody>
        </p:sp>
        <p:sp>
          <p:nvSpPr>
            <p:cNvPr id="19" name="Google Shape;852;p47">
              <a:extLst>
                <a:ext uri="{FF2B5EF4-FFF2-40B4-BE49-F238E27FC236}">
                  <a16:creationId xmlns:a16="http://schemas.microsoft.com/office/drawing/2014/main" id="{D8453422-B13A-F24A-8BD0-6AA489CD56CE}"/>
                </a:ext>
              </a:extLst>
            </p:cNvPr>
            <p:cNvSpPr/>
            <p:nvPr/>
          </p:nvSpPr>
          <p:spPr>
            <a:xfrm>
              <a:off x="4271569" y="3904531"/>
              <a:ext cx="227394" cy="185728"/>
            </a:xfrm>
            <a:custGeom>
              <a:avLst/>
              <a:gdLst/>
              <a:ahLst/>
              <a:cxnLst/>
              <a:rect l="l" t="t" r="r" b="b"/>
              <a:pathLst>
                <a:path w="7144" h="5835" extrusionOk="0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endParaRPr>
            </a:p>
          </p:txBody>
        </p:sp>
      </p:grpSp>
      <p:sp>
        <p:nvSpPr>
          <p:cNvPr id="20" name="Google Shape;117;p22">
            <a:extLst>
              <a:ext uri="{FF2B5EF4-FFF2-40B4-BE49-F238E27FC236}">
                <a16:creationId xmlns:a16="http://schemas.microsoft.com/office/drawing/2014/main" id="{8D04620B-4298-DD46-9754-12EDC883FD8E}"/>
              </a:ext>
            </a:extLst>
          </p:cNvPr>
          <p:cNvSpPr txBox="1"/>
          <p:nvPr userDrawn="1"/>
        </p:nvSpPr>
        <p:spPr>
          <a:xfrm>
            <a:off x="4887686" y="3574572"/>
            <a:ext cx="3954814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Av. Antonio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Miroquesada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 420 – 5to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piso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, Magdalena del Mar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</a:b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Teléfono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: (511) 615-7373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www.gob.pe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/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osinfor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7C4B"/>
                </a:solidFill>
                <a:effectLst/>
                <a:uLnTx/>
                <a:uFillTx/>
                <a:latin typeface="Lato" panose="020F0502020204030203" pitchFamily="34" charset="77"/>
                <a:ea typeface="Arial"/>
                <a:cs typeface="Arial"/>
                <a:sym typeface="Arial"/>
              </a:rPr>
              <a:t> </a:t>
            </a:r>
            <a:endParaRPr kumimoji="0" lang="en-US" sz="600" b="0" i="0" u="none" strike="noStrike" kern="0" cap="none" spc="0" normalizeH="0" baseline="0" noProof="0" dirty="0">
              <a:ln>
                <a:noFill/>
              </a:ln>
              <a:solidFill>
                <a:srgbClr val="007C4B"/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2838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393085" y="-1611750"/>
            <a:ext cx="6229200" cy="7281300"/>
          </a:xfrm>
          <a:prstGeom prst="rtTriangle">
            <a:avLst/>
          </a:prstGeom>
          <a:solidFill>
            <a:schemeClr val="accent1">
              <a:alpha val="88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1590865" y="-1085850"/>
            <a:ext cx="7281300" cy="6229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rot="5400000">
            <a:off x="28124" y="-39750"/>
            <a:ext cx="1557900" cy="1614000"/>
          </a:xfrm>
          <a:prstGeom prst="rtTriangle">
            <a:avLst/>
          </a:prstGeom>
          <a:solidFill>
            <a:schemeClr val="accent2">
              <a:alpha val="88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" name="Google Shape;12;p2"/>
          <p:cNvCxnSpPr/>
          <p:nvPr/>
        </p:nvCxnSpPr>
        <p:spPr>
          <a:xfrm rot="10800000" flipH="1">
            <a:off x="10425" y="-11700"/>
            <a:ext cx="1703100" cy="165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subTitle" idx="1" hasCustomPrompt="1"/>
          </p:nvPr>
        </p:nvSpPr>
        <p:spPr>
          <a:xfrm>
            <a:off x="4572000" y="4179450"/>
            <a:ext cx="410825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en-US" dirty="0" err="1"/>
              <a:t>Nombre</a:t>
            </a:r>
            <a:r>
              <a:rPr lang="en-US" dirty="0"/>
              <a:t> de </a:t>
            </a:r>
            <a:r>
              <a:rPr lang="en-US" dirty="0" err="1"/>
              <a:t>despacho</a:t>
            </a:r>
            <a:r>
              <a:rPr lang="en-US" dirty="0"/>
              <a:t> que </a:t>
            </a:r>
            <a:r>
              <a:rPr lang="en-US" dirty="0" err="1"/>
              <a:t>realiza</a:t>
            </a:r>
            <a:r>
              <a:rPr lang="en-US" dirty="0"/>
              <a:t> la </a:t>
            </a:r>
            <a:r>
              <a:rPr lang="en-US" dirty="0" err="1"/>
              <a:t>presentación</a:t>
            </a:r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 hasCustomPrompt="1"/>
          </p:nvPr>
        </p:nvSpPr>
        <p:spPr>
          <a:xfrm>
            <a:off x="4572225" y="1824000"/>
            <a:ext cx="4108200" cy="23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8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CLICK PARA AÑADIR TÍTULO DE PRESENTACIÓN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07FB5B-4CDE-6544-B3B8-AF6D92FFD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45" y="3796294"/>
            <a:ext cx="837189" cy="9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09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17231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90" name="Google Shape;90;p19"/>
          <p:cNvSpPr txBox="1">
            <a:spLocks noGrp="1"/>
          </p:cNvSpPr>
          <p:nvPr>
            <p:ph type="ctrTitle"/>
          </p:nvPr>
        </p:nvSpPr>
        <p:spPr>
          <a:xfrm>
            <a:off x="17231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4"/>
          </p:nvPr>
        </p:nvSpPr>
        <p:spPr>
          <a:xfrm>
            <a:off x="17231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 idx="5"/>
          </p:nvPr>
        </p:nvSpPr>
        <p:spPr>
          <a:xfrm>
            <a:off x="17231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6" hasCustomPrompt="1"/>
          </p:nvPr>
        </p:nvSpPr>
        <p:spPr>
          <a:xfrm>
            <a:off x="8656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17231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ctrTitle" idx="8"/>
          </p:nvPr>
        </p:nvSpPr>
        <p:spPr>
          <a:xfrm>
            <a:off x="17231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9" hasCustomPrompt="1"/>
          </p:nvPr>
        </p:nvSpPr>
        <p:spPr>
          <a:xfrm>
            <a:off x="8656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3"/>
          </p:nvPr>
        </p:nvSpPr>
        <p:spPr>
          <a:xfrm>
            <a:off x="57617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ctrTitle" idx="14"/>
          </p:nvPr>
        </p:nvSpPr>
        <p:spPr>
          <a:xfrm>
            <a:off x="57617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 idx="15" hasCustomPrompt="1"/>
          </p:nvPr>
        </p:nvSpPr>
        <p:spPr>
          <a:xfrm>
            <a:off x="49042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6"/>
          </p:nvPr>
        </p:nvSpPr>
        <p:spPr>
          <a:xfrm>
            <a:off x="57617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ctrTitle" idx="17"/>
          </p:nvPr>
        </p:nvSpPr>
        <p:spPr>
          <a:xfrm>
            <a:off x="57617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18" hasCustomPrompt="1"/>
          </p:nvPr>
        </p:nvSpPr>
        <p:spPr>
          <a:xfrm>
            <a:off x="49042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9"/>
          </p:nvPr>
        </p:nvSpPr>
        <p:spPr>
          <a:xfrm>
            <a:off x="57617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ctrTitle" idx="20"/>
          </p:nvPr>
        </p:nvSpPr>
        <p:spPr>
          <a:xfrm>
            <a:off x="57617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1" hasCustomPrompt="1"/>
          </p:nvPr>
        </p:nvSpPr>
        <p:spPr>
          <a:xfrm>
            <a:off x="49042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21" name="Google Shape;140;p27">
            <a:extLst>
              <a:ext uri="{FF2B5EF4-FFF2-40B4-BE49-F238E27FC236}">
                <a16:creationId xmlns:a16="http://schemas.microsoft.com/office/drawing/2014/main" id="{3C938B22-95EB-BF41-83CF-EA4F1CA6A143}"/>
              </a:ext>
            </a:extLst>
          </p:cNvPr>
          <p:cNvSpPr txBox="1">
            <a:spLocks/>
          </p:cNvSpPr>
          <p:nvPr userDrawn="1"/>
        </p:nvSpPr>
        <p:spPr>
          <a:xfrm>
            <a:off x="477950" y="362284"/>
            <a:ext cx="8042700" cy="6105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C05130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t>CLICK PAR AÑADIR TÍTULO</a:t>
            </a:r>
          </a:p>
        </p:txBody>
      </p:sp>
      <p:cxnSp>
        <p:nvCxnSpPr>
          <p:cNvPr id="22" name="Google Shape;161;p27">
            <a:extLst>
              <a:ext uri="{FF2B5EF4-FFF2-40B4-BE49-F238E27FC236}">
                <a16:creationId xmlns:a16="http://schemas.microsoft.com/office/drawing/2014/main" id="{9A77E350-2647-E544-900E-7825AE44C64C}"/>
              </a:ext>
            </a:extLst>
          </p:cNvPr>
          <p:cNvCxnSpPr/>
          <p:nvPr userDrawn="1"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34A69F-DDF0-E846-813F-323C19CE9254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32418-10B9-C347-814C-B4903B774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8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bg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 hasCustomPrompt="1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PARA AÑADIR TÍTULO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C0DB13-0ED2-6143-8325-EF38849E2D93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7B54D-934F-A344-82AF-B04426D0E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9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1_Title only">
    <p:bg>
      <p:bgPr>
        <a:solidFill>
          <a:schemeClr val="bg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 hasCustomPrompt="1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PAR AÑADIR TÍTULO</a:t>
            </a:r>
            <a:endParaRPr dirty="0"/>
          </a:p>
        </p:txBody>
      </p:sp>
      <p:cxnSp>
        <p:nvCxnSpPr>
          <p:cNvPr id="4" name="Google Shape;338;p37">
            <a:extLst>
              <a:ext uri="{FF2B5EF4-FFF2-40B4-BE49-F238E27FC236}">
                <a16:creationId xmlns:a16="http://schemas.microsoft.com/office/drawing/2014/main" id="{7E502490-8CEA-A046-9750-224375538A62}"/>
              </a:ext>
            </a:extLst>
          </p:cNvPr>
          <p:cNvCxnSpPr>
            <a:cxnSpLocks/>
          </p:cNvCxnSpPr>
          <p:nvPr userDrawn="1"/>
        </p:nvCxnSpPr>
        <p:spPr>
          <a:xfrm>
            <a:off x="5334000" y="981825"/>
            <a:ext cx="380995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2789180-4C51-C143-B72D-F3D71E9FAA59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0513F-1F92-8543-B05F-BB1801BFE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48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ABC63-4D55-C743-9F30-C16E2571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77265-3283-0241-8725-4BEC92DC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FB6F4-1AFA-544F-BDC2-19061794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6" name="Google Shape;140;p27">
            <a:extLst>
              <a:ext uri="{FF2B5EF4-FFF2-40B4-BE49-F238E27FC236}">
                <a16:creationId xmlns:a16="http://schemas.microsoft.com/office/drawing/2014/main" id="{77454C3C-D6F0-EE48-BB0A-B5E894CE0C4A}"/>
              </a:ext>
            </a:extLst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477950" y="362284"/>
            <a:ext cx="8042700" cy="610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PARA AÑADIR TÍTULO</a:t>
            </a:r>
            <a:endParaRPr dirty="0">
              <a:solidFill>
                <a:schemeClr val="accent5"/>
              </a:solidFill>
              <a:latin typeface="Lato" panose="020F0502020204030203" pitchFamily="34" charset="77"/>
            </a:endParaRPr>
          </a:p>
        </p:txBody>
      </p:sp>
      <p:cxnSp>
        <p:nvCxnSpPr>
          <p:cNvPr id="7" name="Google Shape;161;p27">
            <a:extLst>
              <a:ext uri="{FF2B5EF4-FFF2-40B4-BE49-F238E27FC236}">
                <a16:creationId xmlns:a16="http://schemas.microsoft.com/office/drawing/2014/main" id="{EDF73FFF-BBD5-9E48-9D4E-EEDFD619BE12}"/>
              </a:ext>
            </a:extLst>
          </p:cNvPr>
          <p:cNvCxnSpPr/>
          <p:nvPr userDrawn="1"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F71138-CA0E-9748-9842-359B9AA4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50" y="1095692"/>
            <a:ext cx="8037400" cy="38141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8290A-A37A-9349-9AED-C7112EB3C2C8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B00EF-35B8-4A4C-9D87-E5089C28F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88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Solo título (derecha)">
    <p:bg>
      <p:bgPr>
        <a:solidFill>
          <a:schemeClr val="bg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 hasCustomPrompt="1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PAR AÑADIR TÍTULO</a:t>
            </a:r>
            <a:endParaRPr dirty="0"/>
          </a:p>
        </p:txBody>
      </p:sp>
      <p:cxnSp>
        <p:nvCxnSpPr>
          <p:cNvPr id="4" name="Google Shape;338;p37">
            <a:extLst>
              <a:ext uri="{FF2B5EF4-FFF2-40B4-BE49-F238E27FC236}">
                <a16:creationId xmlns:a16="http://schemas.microsoft.com/office/drawing/2014/main" id="{7E502490-8CEA-A046-9750-224375538A62}"/>
              </a:ext>
            </a:extLst>
          </p:cNvPr>
          <p:cNvCxnSpPr>
            <a:cxnSpLocks/>
          </p:cNvCxnSpPr>
          <p:nvPr userDrawn="1"/>
        </p:nvCxnSpPr>
        <p:spPr>
          <a:xfrm>
            <a:off x="5334000" y="981825"/>
            <a:ext cx="380995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2789180-4C51-C143-B72D-F3D71E9FAA59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0513F-1F92-8543-B05F-BB1801BFE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179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, texto e imagen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1058-D896-844D-8897-26CE16F55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274638"/>
            <a:ext cx="3736877" cy="993775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PARA AÑADIR TÍTULO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75723-BFF1-724A-B8F2-BF5A1B6D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F9FF-26D8-1149-A16F-9DBE7A1A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B9EAB-A50D-0E4A-AAA3-72E97A09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cxnSp>
        <p:nvCxnSpPr>
          <p:cNvPr id="9" name="Google Shape;338;p37">
            <a:extLst>
              <a:ext uri="{FF2B5EF4-FFF2-40B4-BE49-F238E27FC236}">
                <a16:creationId xmlns:a16="http://schemas.microsoft.com/office/drawing/2014/main" id="{19AFAC72-85E5-DB4E-8630-6F6801E95CDC}"/>
              </a:ext>
            </a:extLst>
          </p:cNvPr>
          <p:cNvCxnSpPr>
            <a:cxnSpLocks/>
          </p:cNvCxnSpPr>
          <p:nvPr userDrawn="1"/>
        </p:nvCxnSpPr>
        <p:spPr>
          <a:xfrm>
            <a:off x="5334000" y="1268413"/>
            <a:ext cx="380995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AD5194A-68A4-FE4C-9799-6AFBCD477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29200" cy="514350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imagen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9B42A62-830F-C641-8541-5B819D9FBE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171" y="1360715"/>
            <a:ext cx="4019906" cy="3681180"/>
          </a:xfrm>
        </p:spPr>
        <p:txBody>
          <a:bodyPr>
            <a:normAutofit/>
          </a:bodyPr>
          <a:lstStyle>
            <a:lvl1pPr marL="0" indent="0" algn="r">
              <a:defRPr sz="2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</a:lstStyle>
          <a:p>
            <a:pPr marL="0" lvl="0" indent="0" algn="r"/>
            <a:r>
              <a:rPr lang="en-US" dirty="0">
                <a:latin typeface="Lato Light" panose="020F0302020204030203" pitchFamily="34" charset="77"/>
              </a:rPr>
              <a:t>Click para </a:t>
            </a:r>
            <a:r>
              <a:rPr lang="en-US" dirty="0" err="1">
                <a:latin typeface="Lato Light" panose="020F0302020204030203" pitchFamily="34" charset="77"/>
              </a:rPr>
              <a:t>añadir</a:t>
            </a:r>
            <a:r>
              <a:rPr lang="en-US" dirty="0">
                <a:latin typeface="Lato Light" panose="020F0302020204030203" pitchFamily="34" charset="77"/>
              </a:rPr>
              <a:t> </a:t>
            </a:r>
            <a:r>
              <a:rPr lang="en-US" dirty="0" err="1">
                <a:latin typeface="Lato Light" panose="020F0302020204030203" pitchFamily="34" charset="77"/>
              </a:rPr>
              <a:t>texto</a:t>
            </a:r>
            <a:r>
              <a:rPr lang="en-US" dirty="0">
                <a:latin typeface="Lato Light" panose="020F0302020204030203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31848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A16A3-B76E-554E-AE16-3CB6A9AA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FE34B-C4CA-8D46-9387-DE949A3E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EB9AF-A7A0-CD4B-ADFE-A81BEA8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6" name="Google Shape;661;p42">
            <a:extLst>
              <a:ext uri="{FF2B5EF4-FFF2-40B4-BE49-F238E27FC236}">
                <a16:creationId xmlns:a16="http://schemas.microsoft.com/office/drawing/2014/main" id="{0C9B38BD-C86D-174B-A31D-CE341B4D1760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06399" y="1947771"/>
            <a:ext cx="3769265" cy="2819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marL="0" lvl="0" indent="0">
              <a:buClr>
                <a:schemeClr val="dk1"/>
              </a:buClr>
              <a:buSzPts val="1100"/>
            </a:pPr>
            <a:r>
              <a:rPr lang="en-US" dirty="0">
                <a:latin typeface="Lato Light" panose="020F0302020204030203" pitchFamily="34" charset="77"/>
              </a:rPr>
              <a:t>Click para </a:t>
            </a:r>
            <a:r>
              <a:rPr lang="en-US" dirty="0" err="1">
                <a:latin typeface="Lato Light" panose="020F0302020204030203" pitchFamily="34" charset="77"/>
              </a:rPr>
              <a:t>agregar</a:t>
            </a:r>
            <a:r>
              <a:rPr lang="en-US" dirty="0">
                <a:latin typeface="Lato Light" panose="020F0302020204030203" pitchFamily="34" charset="77"/>
              </a:rPr>
              <a:t> breve </a:t>
            </a:r>
            <a:r>
              <a:rPr lang="en-US" dirty="0" err="1">
                <a:latin typeface="Lato Light" panose="020F0302020204030203" pitchFamily="34" charset="77"/>
              </a:rPr>
              <a:t>descripción</a:t>
            </a:r>
            <a:r>
              <a:rPr lang="en-US" dirty="0">
                <a:latin typeface="Lato Light" panose="020F0302020204030203" pitchFamily="34" charset="77"/>
              </a:rPr>
              <a:t> del video</a:t>
            </a:r>
            <a:endParaRPr dirty="0"/>
          </a:p>
        </p:txBody>
      </p:sp>
      <p:grpSp>
        <p:nvGrpSpPr>
          <p:cNvPr id="9" name="Google Shape;666;p42">
            <a:extLst>
              <a:ext uri="{FF2B5EF4-FFF2-40B4-BE49-F238E27FC236}">
                <a16:creationId xmlns:a16="http://schemas.microsoft.com/office/drawing/2014/main" id="{65699505-E25D-A848-84F1-C7B583036B68}"/>
              </a:ext>
            </a:extLst>
          </p:cNvPr>
          <p:cNvGrpSpPr/>
          <p:nvPr userDrawn="1"/>
        </p:nvGrpSpPr>
        <p:grpSpPr>
          <a:xfrm>
            <a:off x="4618564" y="972796"/>
            <a:ext cx="3605136" cy="3054257"/>
            <a:chOff x="2494450" y="2195350"/>
            <a:chExt cx="2603550" cy="2163225"/>
          </a:xfrm>
        </p:grpSpPr>
        <p:sp>
          <p:nvSpPr>
            <p:cNvPr id="10" name="Google Shape;667;p42">
              <a:extLst>
                <a:ext uri="{FF2B5EF4-FFF2-40B4-BE49-F238E27FC236}">
                  <a16:creationId xmlns:a16="http://schemas.microsoft.com/office/drawing/2014/main" id="{D2816605-D8B0-AB4F-BE92-E859F7EA834C}"/>
                </a:ext>
              </a:extLst>
            </p:cNvPr>
            <p:cNvSpPr/>
            <p:nvPr/>
          </p:nvSpPr>
          <p:spPr>
            <a:xfrm>
              <a:off x="3414275" y="4037500"/>
              <a:ext cx="774750" cy="282725"/>
            </a:xfrm>
            <a:custGeom>
              <a:avLst/>
              <a:gdLst/>
              <a:ahLst/>
              <a:cxnLst/>
              <a:rect l="l" t="t" r="r" b="b"/>
              <a:pathLst>
                <a:path w="30990" h="11309" extrusionOk="0">
                  <a:moveTo>
                    <a:pt x="4037" y="0"/>
                  </a:moveTo>
                  <a:lnTo>
                    <a:pt x="1" y="11309"/>
                  </a:lnTo>
                  <a:lnTo>
                    <a:pt x="30989" y="11309"/>
                  </a:lnTo>
                  <a:lnTo>
                    <a:pt x="26953" y="0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68;p42">
              <a:extLst>
                <a:ext uri="{FF2B5EF4-FFF2-40B4-BE49-F238E27FC236}">
                  <a16:creationId xmlns:a16="http://schemas.microsoft.com/office/drawing/2014/main" id="{DEB57885-66C7-3041-BD8E-6F5FAC29950B}"/>
                </a:ext>
              </a:extLst>
            </p:cNvPr>
            <p:cNvSpPr/>
            <p:nvPr/>
          </p:nvSpPr>
          <p:spPr>
            <a:xfrm>
              <a:off x="3475975" y="4037500"/>
              <a:ext cx="650500" cy="109275"/>
            </a:xfrm>
            <a:custGeom>
              <a:avLst/>
              <a:gdLst/>
              <a:ahLst/>
              <a:cxnLst/>
              <a:rect l="l" t="t" r="r" b="b"/>
              <a:pathLst>
                <a:path w="26020" h="4371" extrusionOk="0">
                  <a:moveTo>
                    <a:pt x="1569" y="0"/>
                  </a:moveTo>
                  <a:lnTo>
                    <a:pt x="1" y="4370"/>
                  </a:lnTo>
                  <a:lnTo>
                    <a:pt x="26020" y="4370"/>
                  </a:lnTo>
                  <a:lnTo>
                    <a:pt x="24452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669;p42">
              <a:extLst>
                <a:ext uri="{FF2B5EF4-FFF2-40B4-BE49-F238E27FC236}">
                  <a16:creationId xmlns:a16="http://schemas.microsoft.com/office/drawing/2014/main" id="{2A94BC24-48A3-3E4D-B26D-A7070C6A208B}"/>
                </a:ext>
              </a:extLst>
            </p:cNvPr>
            <p:cNvSpPr/>
            <p:nvPr/>
          </p:nvSpPr>
          <p:spPr>
            <a:xfrm>
              <a:off x="3335875" y="4286850"/>
              <a:ext cx="931525" cy="71725"/>
            </a:xfrm>
            <a:custGeom>
              <a:avLst/>
              <a:gdLst/>
              <a:ahLst/>
              <a:cxnLst/>
              <a:rect l="l" t="t" r="r" b="b"/>
              <a:pathLst>
                <a:path w="37261" h="2869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lnTo>
                    <a:pt x="1" y="2869"/>
                  </a:lnTo>
                  <a:lnTo>
                    <a:pt x="37261" y="2869"/>
                  </a:lnTo>
                  <a:lnTo>
                    <a:pt x="37261" y="1868"/>
                  </a:lnTo>
                  <a:cubicBezTo>
                    <a:pt x="37261" y="834"/>
                    <a:pt x="36427" y="0"/>
                    <a:pt x="35393" y="0"/>
                  </a:cubicBez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670;p42">
              <a:extLst>
                <a:ext uri="{FF2B5EF4-FFF2-40B4-BE49-F238E27FC236}">
                  <a16:creationId xmlns:a16="http://schemas.microsoft.com/office/drawing/2014/main" id="{D32678BB-386D-DB49-9A51-FBD0CC4E6028}"/>
                </a:ext>
              </a:extLst>
            </p:cNvPr>
            <p:cNvSpPr/>
            <p:nvPr/>
          </p:nvSpPr>
          <p:spPr>
            <a:xfrm>
              <a:off x="2494450" y="2195350"/>
              <a:ext cx="2603550" cy="1649525"/>
            </a:xfrm>
            <a:custGeom>
              <a:avLst/>
              <a:gdLst/>
              <a:ahLst/>
              <a:cxnLst/>
              <a:rect l="l" t="t" r="r" b="b"/>
              <a:pathLst>
                <a:path w="104142" h="65981" extrusionOk="0">
                  <a:moveTo>
                    <a:pt x="3036" y="0"/>
                  </a:moveTo>
                  <a:cubicBezTo>
                    <a:pt x="1368" y="0"/>
                    <a:pt x="1" y="1368"/>
                    <a:pt x="1" y="3036"/>
                  </a:cubicBezTo>
                  <a:lnTo>
                    <a:pt x="1" y="65981"/>
                  </a:lnTo>
                  <a:lnTo>
                    <a:pt x="104142" y="65981"/>
                  </a:lnTo>
                  <a:lnTo>
                    <a:pt x="104142" y="3036"/>
                  </a:lnTo>
                  <a:cubicBezTo>
                    <a:pt x="104142" y="1368"/>
                    <a:pt x="102774" y="0"/>
                    <a:pt x="101106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671;p42">
              <a:extLst>
                <a:ext uri="{FF2B5EF4-FFF2-40B4-BE49-F238E27FC236}">
                  <a16:creationId xmlns:a16="http://schemas.microsoft.com/office/drawing/2014/main" id="{00BCDC6E-CDB7-AE41-827B-43CDCD76152D}"/>
                </a:ext>
              </a:extLst>
            </p:cNvPr>
            <p:cNvSpPr/>
            <p:nvPr/>
          </p:nvSpPr>
          <p:spPr>
            <a:xfrm>
              <a:off x="2494450" y="3844850"/>
              <a:ext cx="2603550" cy="230200"/>
            </a:xfrm>
            <a:custGeom>
              <a:avLst/>
              <a:gdLst/>
              <a:ahLst/>
              <a:cxnLst/>
              <a:rect l="l" t="t" r="r" b="b"/>
              <a:pathLst>
                <a:path w="104142" h="9208" extrusionOk="0">
                  <a:moveTo>
                    <a:pt x="1" y="1"/>
                  </a:moveTo>
                  <a:lnTo>
                    <a:pt x="1" y="6172"/>
                  </a:lnTo>
                  <a:cubicBezTo>
                    <a:pt x="1" y="7840"/>
                    <a:pt x="1368" y="9208"/>
                    <a:pt x="3036" y="9208"/>
                  </a:cubicBezTo>
                  <a:lnTo>
                    <a:pt x="101106" y="9208"/>
                  </a:lnTo>
                  <a:cubicBezTo>
                    <a:pt x="102774" y="9208"/>
                    <a:pt x="104142" y="7840"/>
                    <a:pt x="104142" y="6172"/>
                  </a:cubicBezTo>
                  <a:lnTo>
                    <a:pt x="104142" y="1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72;p42">
              <a:extLst>
                <a:ext uri="{FF2B5EF4-FFF2-40B4-BE49-F238E27FC236}">
                  <a16:creationId xmlns:a16="http://schemas.microsoft.com/office/drawing/2014/main" id="{086B89F5-27E0-504A-9AA6-76559B32E107}"/>
                </a:ext>
              </a:extLst>
            </p:cNvPr>
            <p:cNvSpPr/>
            <p:nvPr/>
          </p:nvSpPr>
          <p:spPr>
            <a:xfrm>
              <a:off x="3772875" y="39265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4" y="1"/>
                  </a:moveTo>
                  <a:cubicBezTo>
                    <a:pt x="634" y="1"/>
                    <a:pt x="0" y="668"/>
                    <a:pt x="0" y="1469"/>
                  </a:cubicBezTo>
                  <a:cubicBezTo>
                    <a:pt x="0" y="2269"/>
                    <a:pt x="634" y="2903"/>
                    <a:pt x="1434" y="2903"/>
                  </a:cubicBezTo>
                  <a:cubicBezTo>
                    <a:pt x="2235" y="2903"/>
                    <a:pt x="2902" y="2269"/>
                    <a:pt x="2902" y="1469"/>
                  </a:cubicBezTo>
                  <a:cubicBezTo>
                    <a:pt x="2902" y="668"/>
                    <a:pt x="2235" y="1"/>
                    <a:pt x="1434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674;p42">
            <a:extLst>
              <a:ext uri="{FF2B5EF4-FFF2-40B4-BE49-F238E27FC236}">
                <a16:creationId xmlns:a16="http://schemas.microsoft.com/office/drawing/2014/main" id="{E64E7E02-FD20-564A-B378-DF34B5704AAE}"/>
              </a:ext>
            </a:extLst>
          </p:cNvPr>
          <p:cNvSpPr/>
          <p:nvPr userDrawn="1"/>
        </p:nvSpPr>
        <p:spPr>
          <a:xfrm>
            <a:off x="6231390" y="2369843"/>
            <a:ext cx="533004" cy="531748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rgbClr val="ECF0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8" name="Google Shape;338;p37">
            <a:extLst>
              <a:ext uri="{FF2B5EF4-FFF2-40B4-BE49-F238E27FC236}">
                <a16:creationId xmlns:a16="http://schemas.microsoft.com/office/drawing/2014/main" id="{D8C07110-5B40-4E43-98EF-D9313421BD4C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1943212"/>
            <a:ext cx="280415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" name="Media Placeholder 23">
            <a:extLst>
              <a:ext uri="{FF2B5EF4-FFF2-40B4-BE49-F238E27FC236}">
                <a16:creationId xmlns:a16="http://schemas.microsoft.com/office/drawing/2014/main" id="{1F7763A8-56DC-D746-9CC9-247A8DADFF7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840288" y="1169988"/>
            <a:ext cx="3160712" cy="195421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video (o </a:t>
            </a:r>
            <a:r>
              <a:rPr lang="en-US" dirty="0" err="1"/>
              <a:t>agregar</a:t>
            </a:r>
            <a:r>
              <a:rPr lang="en-US" dirty="0"/>
              <a:t> imagen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hipervínculo</a:t>
            </a:r>
            <a:r>
              <a:rPr lang="en-US" dirty="0"/>
              <a:t>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9394BE4-1308-A44D-A5F8-6FD65E6A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99" y="876065"/>
            <a:ext cx="3736877" cy="99377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PARA AÑADIR TÍTULO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83F7F4-90BD-1340-B2B0-93896B01F56D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5DBCC4-4070-5547-8BEE-092738BF5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5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bg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623600" y="539500"/>
            <a:ext cx="6367800" cy="4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234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bg1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92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solidFill>
          <a:schemeClr val="bg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subTitle" idx="1"/>
          </p:nvPr>
        </p:nvSpPr>
        <p:spPr>
          <a:xfrm>
            <a:off x="5889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ctrTitle"/>
          </p:nvPr>
        </p:nvSpPr>
        <p:spPr>
          <a:xfrm>
            <a:off x="588900" y="1600850"/>
            <a:ext cx="1715400" cy="146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2"/>
          </p:nvPr>
        </p:nvSpPr>
        <p:spPr>
          <a:xfrm>
            <a:off x="588900" y="369700"/>
            <a:ext cx="8015100" cy="9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3"/>
          </p:nvPr>
        </p:nvSpPr>
        <p:spPr>
          <a:xfrm>
            <a:off x="26463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ctrTitle" idx="4"/>
          </p:nvPr>
        </p:nvSpPr>
        <p:spPr>
          <a:xfrm>
            <a:off x="2646300" y="1658000"/>
            <a:ext cx="1715400" cy="14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5"/>
          </p:nvPr>
        </p:nvSpPr>
        <p:spPr>
          <a:xfrm>
            <a:off x="46275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ctrTitle" idx="6"/>
          </p:nvPr>
        </p:nvSpPr>
        <p:spPr>
          <a:xfrm>
            <a:off x="4627500" y="1657925"/>
            <a:ext cx="1715400" cy="140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ubTitle" idx="7"/>
          </p:nvPr>
        </p:nvSpPr>
        <p:spPr>
          <a:xfrm>
            <a:off x="6684900" y="2985925"/>
            <a:ext cx="1715400" cy="11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ctrTitle" idx="8"/>
          </p:nvPr>
        </p:nvSpPr>
        <p:spPr>
          <a:xfrm>
            <a:off x="6684900" y="1600850"/>
            <a:ext cx="1715400" cy="146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5082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Title and one column">
    <p:bg>
      <p:bgPr>
        <a:solidFill>
          <a:schemeClr val="bg1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subTitle" idx="1"/>
          </p:nvPr>
        </p:nvSpPr>
        <p:spPr>
          <a:xfrm>
            <a:off x="623275" y="1907975"/>
            <a:ext cx="3941700" cy="108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17975" y="745375"/>
            <a:ext cx="3941700" cy="113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754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bg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18025" y="2436625"/>
            <a:ext cx="3710100" cy="19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6413100" y="2017525"/>
            <a:ext cx="2114700" cy="66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Font typeface="Montserrat"/>
              <a:buNone/>
              <a:defRPr sz="7000" b="1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651000" y="3569850"/>
            <a:ext cx="487710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045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bg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4496100" y="-243825"/>
            <a:ext cx="4031700" cy="21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7074525" y="1965975"/>
            <a:ext cx="1420800" cy="3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/>
          <p:nvPr/>
        </p:nvSpPr>
        <p:spPr>
          <a:xfrm>
            <a:off x="4714800" y="3398324"/>
            <a:ext cx="3813300" cy="10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Av. Antonio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Miroquesada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420 – 5to 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piso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Magdalena del Mar</a:t>
            </a:r>
            <a:b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Teléfono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(511) 615-7373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www.gob.pe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/</a:t>
            </a:r>
            <a:r>
              <a:rPr kumimoji="0" lang="en-US" sz="1050" b="0" i="0" u="none" strike="noStrike" kern="0" cap="none" spc="0" normalizeH="0" baseline="0" noProof="0" dirty="0" err="1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osinfor</a:t>
            </a:r>
            <a:r>
              <a:rPr kumimoji="0" lang="en-US" sz="1050" b="0" i="0" u="none" strike="noStrike" kern="0" cap="none" spc="0" normalizeH="0" baseline="0" noProof="0" dirty="0">
                <a:ln>
                  <a:noFill/>
                </a:ln>
                <a:solidFill>
                  <a:srgbClr val="007A4C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rgbClr val="007A4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22"/>
          <p:cNvSpPr txBox="1">
            <a:spLocks noGrp="1"/>
          </p:cNvSpPr>
          <p:nvPr>
            <p:ph type="subTitle" idx="2"/>
          </p:nvPr>
        </p:nvSpPr>
        <p:spPr>
          <a:xfrm>
            <a:off x="4117975" y="4392525"/>
            <a:ext cx="4410000" cy="2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866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0ABC63-4D55-C743-9F30-C16E2571A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889D-7CFC-5D43-93EA-506A9EA9FF25}" type="datetimeFigureOut">
              <a:rPr lang="en-US" smtClean="0"/>
              <a:pPr/>
              <a:t>6/28/2021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777265-3283-0241-8725-4BEC92DC6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FB6F4-1AFA-544F-BDC2-19061794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8A4D-948D-AD41-AAA0-359FA825BCA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Google Shape;140;p27">
            <a:extLst>
              <a:ext uri="{FF2B5EF4-FFF2-40B4-BE49-F238E27FC236}">
                <a16:creationId xmlns:a16="http://schemas.microsoft.com/office/drawing/2014/main" id="{77454C3C-D6F0-EE48-BB0A-B5E894CE0C4A}"/>
              </a:ext>
            </a:extLst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477950" y="362284"/>
            <a:ext cx="8042700" cy="610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indent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PARA AÑADIR TÍTULO</a:t>
            </a:r>
            <a:endParaRPr dirty="0">
              <a:solidFill>
                <a:schemeClr val="accent5"/>
              </a:solidFill>
              <a:latin typeface="Lato" panose="020F0502020204030203" pitchFamily="34" charset="77"/>
            </a:endParaRPr>
          </a:p>
        </p:txBody>
      </p:sp>
      <p:cxnSp>
        <p:nvCxnSpPr>
          <p:cNvPr id="7" name="Google Shape;161;p27">
            <a:extLst>
              <a:ext uri="{FF2B5EF4-FFF2-40B4-BE49-F238E27FC236}">
                <a16:creationId xmlns:a16="http://schemas.microsoft.com/office/drawing/2014/main" id="{EDF73FFF-BBD5-9E48-9D4E-EEDFD619BE12}"/>
              </a:ext>
            </a:extLst>
          </p:cNvPr>
          <p:cNvCxnSpPr/>
          <p:nvPr userDrawn="1"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F71138-CA0E-9748-9842-359B9AA40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950" y="1095692"/>
            <a:ext cx="8037400" cy="38141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8290A-A37A-9349-9AED-C7112EB3C2C8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2B00EF-35B8-4A4C-9D87-E5089C28F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, texto e imagen (izquierd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B1058-D896-844D-8897-26CE16F55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274638"/>
            <a:ext cx="3736877" cy="993775"/>
          </a:xfrm>
        </p:spPr>
        <p:txBody>
          <a:bodyPr/>
          <a:lstStyle>
            <a:lvl1pPr algn="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PARA AÑADIR TÍTULO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E75723-BFF1-724A-B8F2-BF5A1B6D1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889D-7CFC-5D43-93EA-506A9EA9FF25}" type="datetimeFigureOut">
              <a:rPr lang="en-US" smtClean="0"/>
              <a:pPr/>
              <a:t>6/28/2021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EF9FF-26D8-1149-A16F-9DBE7A1AD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B9EAB-A50D-0E4A-AAA3-72E97A095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8A4D-948D-AD41-AAA0-359FA825BCA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9" name="Google Shape;338;p37">
            <a:extLst>
              <a:ext uri="{FF2B5EF4-FFF2-40B4-BE49-F238E27FC236}">
                <a16:creationId xmlns:a16="http://schemas.microsoft.com/office/drawing/2014/main" id="{19AFAC72-85E5-DB4E-8630-6F6801E95CDC}"/>
              </a:ext>
            </a:extLst>
          </p:cNvPr>
          <p:cNvCxnSpPr>
            <a:cxnSpLocks/>
          </p:cNvCxnSpPr>
          <p:nvPr userDrawn="1"/>
        </p:nvCxnSpPr>
        <p:spPr>
          <a:xfrm>
            <a:off x="5334000" y="1268413"/>
            <a:ext cx="380995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AD5194A-68A4-FE4C-9799-6AFBCD477D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029200" cy="5143500"/>
          </a:xfrm>
          <a:prstGeom prst="parallelogram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imagen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9B42A62-830F-C641-8541-5B819D9FBE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46171" y="1360715"/>
            <a:ext cx="4019906" cy="3681180"/>
          </a:xfrm>
        </p:spPr>
        <p:txBody>
          <a:bodyPr>
            <a:normAutofit/>
          </a:bodyPr>
          <a:lstStyle>
            <a:lvl1pPr marL="0" indent="0" algn="r">
              <a:defRPr sz="2000" b="0" i="0">
                <a:solidFill>
                  <a:schemeClr val="accent1"/>
                </a:solidFill>
                <a:latin typeface="Lato Light" panose="020F0302020204030203" pitchFamily="34" charset="77"/>
              </a:defRPr>
            </a:lvl1pPr>
          </a:lstStyle>
          <a:p>
            <a:pPr marL="0" lvl="0" indent="0" algn="r"/>
            <a:r>
              <a:rPr lang="en-US" dirty="0">
                <a:latin typeface="Lato Light" panose="020F0302020204030203" pitchFamily="34" charset="77"/>
              </a:rPr>
              <a:t>Click para </a:t>
            </a:r>
            <a:r>
              <a:rPr lang="en-US" dirty="0" err="1">
                <a:latin typeface="Lato Light" panose="020F0302020204030203" pitchFamily="34" charset="77"/>
              </a:rPr>
              <a:t>añadir</a:t>
            </a:r>
            <a:r>
              <a:rPr lang="en-US" dirty="0">
                <a:latin typeface="Lato Light" panose="020F0302020204030203" pitchFamily="34" charset="77"/>
              </a:rPr>
              <a:t> </a:t>
            </a:r>
            <a:r>
              <a:rPr lang="en-US" dirty="0" err="1">
                <a:latin typeface="Lato Light" panose="020F0302020204030203" pitchFamily="34" charset="77"/>
              </a:rPr>
              <a:t>texto</a:t>
            </a:r>
            <a:r>
              <a:rPr lang="en-US" dirty="0">
                <a:latin typeface="Lato Light" panose="020F0302020204030203" pitchFamily="34" charset="77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39170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4A16A3-B76E-554E-AE16-3CB6A9AA7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9889D-7CFC-5D43-93EA-506A9EA9FF25}" type="datetimeFigureOut">
              <a:rPr lang="en-US" smtClean="0"/>
              <a:pPr/>
              <a:t>6/28/2021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FE34B-C4CA-8D46-9387-DE949A3E1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EB9AF-A7A0-CD4B-ADFE-A81BEA8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38A4D-948D-AD41-AAA0-359FA825BCA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Google Shape;661;p42">
            <a:extLst>
              <a:ext uri="{FF2B5EF4-FFF2-40B4-BE49-F238E27FC236}">
                <a16:creationId xmlns:a16="http://schemas.microsoft.com/office/drawing/2014/main" id="{0C9B38BD-C86D-174B-A31D-CE341B4D1760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506399" y="1947771"/>
            <a:ext cx="3769265" cy="28194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marL="0" lvl="0" indent="0">
              <a:buClr>
                <a:schemeClr val="dk1"/>
              </a:buClr>
              <a:buSzPts val="1100"/>
            </a:pPr>
            <a:r>
              <a:rPr lang="en-US" dirty="0">
                <a:latin typeface="Lato Light" panose="020F0302020204030203" pitchFamily="34" charset="77"/>
              </a:rPr>
              <a:t>Click para </a:t>
            </a:r>
            <a:r>
              <a:rPr lang="en-US" dirty="0" err="1">
                <a:latin typeface="Lato Light" panose="020F0302020204030203" pitchFamily="34" charset="77"/>
              </a:rPr>
              <a:t>agregar</a:t>
            </a:r>
            <a:r>
              <a:rPr lang="en-US" dirty="0">
                <a:latin typeface="Lato Light" panose="020F0302020204030203" pitchFamily="34" charset="77"/>
              </a:rPr>
              <a:t> breve </a:t>
            </a:r>
            <a:r>
              <a:rPr lang="en-US" dirty="0" err="1">
                <a:latin typeface="Lato Light" panose="020F0302020204030203" pitchFamily="34" charset="77"/>
              </a:rPr>
              <a:t>descripción</a:t>
            </a:r>
            <a:r>
              <a:rPr lang="en-US" dirty="0">
                <a:latin typeface="Lato Light" panose="020F0302020204030203" pitchFamily="34" charset="77"/>
              </a:rPr>
              <a:t> del video</a:t>
            </a:r>
            <a:endParaRPr dirty="0"/>
          </a:p>
        </p:txBody>
      </p:sp>
      <p:grpSp>
        <p:nvGrpSpPr>
          <p:cNvPr id="9" name="Google Shape;666;p42">
            <a:extLst>
              <a:ext uri="{FF2B5EF4-FFF2-40B4-BE49-F238E27FC236}">
                <a16:creationId xmlns:a16="http://schemas.microsoft.com/office/drawing/2014/main" id="{65699505-E25D-A848-84F1-C7B583036B68}"/>
              </a:ext>
            </a:extLst>
          </p:cNvPr>
          <p:cNvGrpSpPr/>
          <p:nvPr userDrawn="1"/>
        </p:nvGrpSpPr>
        <p:grpSpPr>
          <a:xfrm>
            <a:off x="4618564" y="972796"/>
            <a:ext cx="3605136" cy="3054257"/>
            <a:chOff x="2494450" y="2195350"/>
            <a:chExt cx="2603550" cy="2163225"/>
          </a:xfrm>
        </p:grpSpPr>
        <p:sp>
          <p:nvSpPr>
            <p:cNvPr id="10" name="Google Shape;667;p42">
              <a:extLst>
                <a:ext uri="{FF2B5EF4-FFF2-40B4-BE49-F238E27FC236}">
                  <a16:creationId xmlns:a16="http://schemas.microsoft.com/office/drawing/2014/main" id="{D2816605-D8B0-AB4F-BE92-E859F7EA834C}"/>
                </a:ext>
              </a:extLst>
            </p:cNvPr>
            <p:cNvSpPr/>
            <p:nvPr/>
          </p:nvSpPr>
          <p:spPr>
            <a:xfrm>
              <a:off x="3414275" y="4037500"/>
              <a:ext cx="774750" cy="282725"/>
            </a:xfrm>
            <a:custGeom>
              <a:avLst/>
              <a:gdLst/>
              <a:ahLst/>
              <a:cxnLst/>
              <a:rect l="l" t="t" r="r" b="b"/>
              <a:pathLst>
                <a:path w="30990" h="11309" extrusionOk="0">
                  <a:moveTo>
                    <a:pt x="4037" y="0"/>
                  </a:moveTo>
                  <a:lnTo>
                    <a:pt x="1" y="11309"/>
                  </a:lnTo>
                  <a:lnTo>
                    <a:pt x="30989" y="11309"/>
                  </a:lnTo>
                  <a:lnTo>
                    <a:pt x="26953" y="0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68;p42">
              <a:extLst>
                <a:ext uri="{FF2B5EF4-FFF2-40B4-BE49-F238E27FC236}">
                  <a16:creationId xmlns:a16="http://schemas.microsoft.com/office/drawing/2014/main" id="{DEB57885-66C7-3041-BD8E-6F5FAC29950B}"/>
                </a:ext>
              </a:extLst>
            </p:cNvPr>
            <p:cNvSpPr/>
            <p:nvPr/>
          </p:nvSpPr>
          <p:spPr>
            <a:xfrm>
              <a:off x="3475975" y="4037500"/>
              <a:ext cx="650500" cy="109275"/>
            </a:xfrm>
            <a:custGeom>
              <a:avLst/>
              <a:gdLst/>
              <a:ahLst/>
              <a:cxnLst/>
              <a:rect l="l" t="t" r="r" b="b"/>
              <a:pathLst>
                <a:path w="26020" h="4371" extrusionOk="0">
                  <a:moveTo>
                    <a:pt x="1569" y="0"/>
                  </a:moveTo>
                  <a:lnTo>
                    <a:pt x="1" y="4370"/>
                  </a:lnTo>
                  <a:lnTo>
                    <a:pt x="26020" y="4370"/>
                  </a:lnTo>
                  <a:lnTo>
                    <a:pt x="24452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69;p42">
              <a:extLst>
                <a:ext uri="{FF2B5EF4-FFF2-40B4-BE49-F238E27FC236}">
                  <a16:creationId xmlns:a16="http://schemas.microsoft.com/office/drawing/2014/main" id="{2A94BC24-48A3-3E4D-B26D-A7070C6A208B}"/>
                </a:ext>
              </a:extLst>
            </p:cNvPr>
            <p:cNvSpPr/>
            <p:nvPr/>
          </p:nvSpPr>
          <p:spPr>
            <a:xfrm>
              <a:off x="3335875" y="4286850"/>
              <a:ext cx="931525" cy="71725"/>
            </a:xfrm>
            <a:custGeom>
              <a:avLst/>
              <a:gdLst/>
              <a:ahLst/>
              <a:cxnLst/>
              <a:rect l="l" t="t" r="r" b="b"/>
              <a:pathLst>
                <a:path w="37261" h="2869" extrusionOk="0">
                  <a:moveTo>
                    <a:pt x="1869" y="0"/>
                  </a:moveTo>
                  <a:cubicBezTo>
                    <a:pt x="835" y="0"/>
                    <a:pt x="1" y="834"/>
                    <a:pt x="1" y="1868"/>
                  </a:cubicBezTo>
                  <a:lnTo>
                    <a:pt x="1" y="2869"/>
                  </a:lnTo>
                  <a:lnTo>
                    <a:pt x="37261" y="2869"/>
                  </a:lnTo>
                  <a:lnTo>
                    <a:pt x="37261" y="1868"/>
                  </a:lnTo>
                  <a:cubicBezTo>
                    <a:pt x="37261" y="834"/>
                    <a:pt x="36427" y="0"/>
                    <a:pt x="35393" y="0"/>
                  </a:cubicBez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70;p42">
              <a:extLst>
                <a:ext uri="{FF2B5EF4-FFF2-40B4-BE49-F238E27FC236}">
                  <a16:creationId xmlns:a16="http://schemas.microsoft.com/office/drawing/2014/main" id="{D32678BB-386D-DB49-9A51-FBD0CC4E6028}"/>
                </a:ext>
              </a:extLst>
            </p:cNvPr>
            <p:cNvSpPr/>
            <p:nvPr/>
          </p:nvSpPr>
          <p:spPr>
            <a:xfrm>
              <a:off x="2494450" y="2195350"/>
              <a:ext cx="2603550" cy="1649525"/>
            </a:xfrm>
            <a:custGeom>
              <a:avLst/>
              <a:gdLst/>
              <a:ahLst/>
              <a:cxnLst/>
              <a:rect l="l" t="t" r="r" b="b"/>
              <a:pathLst>
                <a:path w="104142" h="65981" extrusionOk="0">
                  <a:moveTo>
                    <a:pt x="3036" y="0"/>
                  </a:moveTo>
                  <a:cubicBezTo>
                    <a:pt x="1368" y="0"/>
                    <a:pt x="1" y="1368"/>
                    <a:pt x="1" y="3036"/>
                  </a:cubicBezTo>
                  <a:lnTo>
                    <a:pt x="1" y="65981"/>
                  </a:lnTo>
                  <a:lnTo>
                    <a:pt x="104142" y="65981"/>
                  </a:lnTo>
                  <a:lnTo>
                    <a:pt x="104142" y="3036"/>
                  </a:lnTo>
                  <a:cubicBezTo>
                    <a:pt x="104142" y="1368"/>
                    <a:pt x="102774" y="0"/>
                    <a:pt x="101106" y="0"/>
                  </a:cubicBezTo>
                  <a:close/>
                </a:path>
              </a:pathLst>
            </a:custGeom>
            <a:solidFill>
              <a:srgbClr val="3C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71;p42">
              <a:extLst>
                <a:ext uri="{FF2B5EF4-FFF2-40B4-BE49-F238E27FC236}">
                  <a16:creationId xmlns:a16="http://schemas.microsoft.com/office/drawing/2014/main" id="{00BCDC6E-CDB7-AE41-827B-43CDCD76152D}"/>
                </a:ext>
              </a:extLst>
            </p:cNvPr>
            <p:cNvSpPr/>
            <p:nvPr/>
          </p:nvSpPr>
          <p:spPr>
            <a:xfrm>
              <a:off x="2494450" y="3844850"/>
              <a:ext cx="2603550" cy="230200"/>
            </a:xfrm>
            <a:custGeom>
              <a:avLst/>
              <a:gdLst/>
              <a:ahLst/>
              <a:cxnLst/>
              <a:rect l="l" t="t" r="r" b="b"/>
              <a:pathLst>
                <a:path w="104142" h="9208" extrusionOk="0">
                  <a:moveTo>
                    <a:pt x="1" y="1"/>
                  </a:moveTo>
                  <a:lnTo>
                    <a:pt x="1" y="6172"/>
                  </a:lnTo>
                  <a:cubicBezTo>
                    <a:pt x="1" y="7840"/>
                    <a:pt x="1368" y="9208"/>
                    <a:pt x="3036" y="9208"/>
                  </a:cubicBezTo>
                  <a:lnTo>
                    <a:pt x="101106" y="9208"/>
                  </a:lnTo>
                  <a:cubicBezTo>
                    <a:pt x="102774" y="9208"/>
                    <a:pt x="104142" y="7840"/>
                    <a:pt x="104142" y="6172"/>
                  </a:cubicBezTo>
                  <a:lnTo>
                    <a:pt x="104142" y="1"/>
                  </a:ln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72;p42">
              <a:extLst>
                <a:ext uri="{FF2B5EF4-FFF2-40B4-BE49-F238E27FC236}">
                  <a16:creationId xmlns:a16="http://schemas.microsoft.com/office/drawing/2014/main" id="{086B89F5-27E0-504A-9AA6-76559B32E107}"/>
                </a:ext>
              </a:extLst>
            </p:cNvPr>
            <p:cNvSpPr/>
            <p:nvPr/>
          </p:nvSpPr>
          <p:spPr>
            <a:xfrm>
              <a:off x="3772875" y="3926575"/>
              <a:ext cx="72575" cy="72600"/>
            </a:xfrm>
            <a:custGeom>
              <a:avLst/>
              <a:gdLst/>
              <a:ahLst/>
              <a:cxnLst/>
              <a:rect l="l" t="t" r="r" b="b"/>
              <a:pathLst>
                <a:path w="2903" h="2904" extrusionOk="0">
                  <a:moveTo>
                    <a:pt x="1434" y="1"/>
                  </a:moveTo>
                  <a:cubicBezTo>
                    <a:pt x="634" y="1"/>
                    <a:pt x="0" y="668"/>
                    <a:pt x="0" y="1469"/>
                  </a:cubicBezTo>
                  <a:cubicBezTo>
                    <a:pt x="0" y="2269"/>
                    <a:pt x="634" y="2903"/>
                    <a:pt x="1434" y="2903"/>
                  </a:cubicBezTo>
                  <a:cubicBezTo>
                    <a:pt x="2235" y="2903"/>
                    <a:pt x="2902" y="2269"/>
                    <a:pt x="2902" y="1469"/>
                  </a:cubicBezTo>
                  <a:cubicBezTo>
                    <a:pt x="2902" y="668"/>
                    <a:pt x="2235" y="1"/>
                    <a:pt x="1434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674;p42">
            <a:extLst>
              <a:ext uri="{FF2B5EF4-FFF2-40B4-BE49-F238E27FC236}">
                <a16:creationId xmlns:a16="http://schemas.microsoft.com/office/drawing/2014/main" id="{E64E7E02-FD20-564A-B378-DF34B5704AAE}"/>
              </a:ext>
            </a:extLst>
          </p:cNvPr>
          <p:cNvSpPr/>
          <p:nvPr userDrawn="1"/>
        </p:nvSpPr>
        <p:spPr>
          <a:xfrm>
            <a:off x="6231390" y="2369843"/>
            <a:ext cx="533004" cy="531748"/>
          </a:xfrm>
          <a:custGeom>
            <a:avLst/>
            <a:gdLst/>
            <a:ahLst/>
            <a:cxnLst/>
            <a:rect l="l" t="t" r="r" b="b"/>
            <a:pathLst>
              <a:path w="14878" h="14845" extrusionOk="0">
                <a:moveTo>
                  <a:pt x="4303" y="2636"/>
                </a:moveTo>
                <a:lnTo>
                  <a:pt x="12576" y="7440"/>
                </a:lnTo>
                <a:lnTo>
                  <a:pt x="4303" y="12210"/>
                </a:lnTo>
                <a:lnTo>
                  <a:pt x="4303" y="2636"/>
                </a:lnTo>
                <a:close/>
                <a:moveTo>
                  <a:pt x="7439" y="1"/>
                </a:moveTo>
                <a:cubicBezTo>
                  <a:pt x="3336" y="1"/>
                  <a:pt x="0" y="3303"/>
                  <a:pt x="0" y="7406"/>
                </a:cubicBezTo>
                <a:cubicBezTo>
                  <a:pt x="0" y="11542"/>
                  <a:pt x="3336" y="14845"/>
                  <a:pt x="7439" y="14845"/>
                </a:cubicBezTo>
                <a:cubicBezTo>
                  <a:pt x="11542" y="14845"/>
                  <a:pt x="14877" y="11542"/>
                  <a:pt x="14877" y="7406"/>
                </a:cubicBezTo>
                <a:cubicBezTo>
                  <a:pt x="14877" y="3303"/>
                  <a:pt x="11542" y="1"/>
                  <a:pt x="7439" y="1"/>
                </a:cubicBezTo>
                <a:close/>
              </a:path>
            </a:pathLst>
          </a:custGeom>
          <a:solidFill>
            <a:srgbClr val="ECF0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" name="Google Shape;338;p37">
            <a:extLst>
              <a:ext uri="{FF2B5EF4-FFF2-40B4-BE49-F238E27FC236}">
                <a16:creationId xmlns:a16="http://schemas.microsoft.com/office/drawing/2014/main" id="{D8C07110-5B40-4E43-98EF-D9313421BD4C}"/>
              </a:ext>
            </a:extLst>
          </p:cNvPr>
          <p:cNvCxnSpPr>
            <a:cxnSpLocks/>
          </p:cNvCxnSpPr>
          <p:nvPr userDrawn="1"/>
        </p:nvCxnSpPr>
        <p:spPr>
          <a:xfrm flipH="1">
            <a:off x="2" y="1943212"/>
            <a:ext cx="2804158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" name="Media Placeholder 23">
            <a:extLst>
              <a:ext uri="{FF2B5EF4-FFF2-40B4-BE49-F238E27FC236}">
                <a16:creationId xmlns:a16="http://schemas.microsoft.com/office/drawing/2014/main" id="{1F7763A8-56DC-D746-9CC9-247A8DADFF7B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4840288" y="1169988"/>
            <a:ext cx="3160712" cy="1954212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Agregar</a:t>
            </a:r>
            <a:r>
              <a:rPr lang="en-US" dirty="0"/>
              <a:t> video (o </a:t>
            </a:r>
            <a:r>
              <a:rPr lang="en-US" dirty="0" err="1"/>
              <a:t>agregar</a:t>
            </a:r>
            <a:r>
              <a:rPr lang="en-US" dirty="0"/>
              <a:t> imagen y </a:t>
            </a:r>
            <a:r>
              <a:rPr lang="en-US" dirty="0" err="1"/>
              <a:t>hacer</a:t>
            </a:r>
            <a:r>
              <a:rPr lang="en-US" dirty="0"/>
              <a:t> </a:t>
            </a:r>
            <a:r>
              <a:rPr lang="en-US" dirty="0" err="1"/>
              <a:t>hipervínculo</a:t>
            </a:r>
            <a:r>
              <a:rPr lang="en-US" dirty="0"/>
              <a:t>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59394BE4-1308-A44D-A5F8-6FD65E6A0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6399" y="876065"/>
            <a:ext cx="3736877" cy="99377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PARA AÑADIR TÍTULO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83F7F4-90BD-1340-B2B0-93896B01F56D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F5DBCC4-4070-5547-8BEE-092738BF5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99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400000">
            <a:off x="2393085" y="-1611750"/>
            <a:ext cx="6229200" cy="7281300"/>
          </a:xfrm>
          <a:prstGeom prst="rtTriangle">
            <a:avLst/>
          </a:prstGeom>
          <a:solidFill>
            <a:schemeClr val="accent1">
              <a:alpha val="88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flipH="1">
            <a:off x="1590865" y="-1085850"/>
            <a:ext cx="7281300" cy="6229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1;p2"/>
          <p:cNvSpPr/>
          <p:nvPr/>
        </p:nvSpPr>
        <p:spPr>
          <a:xfrm rot="5400000">
            <a:off x="28124" y="-39750"/>
            <a:ext cx="1557900" cy="1614000"/>
          </a:xfrm>
          <a:prstGeom prst="rtTriangle">
            <a:avLst/>
          </a:prstGeom>
          <a:solidFill>
            <a:schemeClr val="accent2">
              <a:alpha val="883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2" name="Google Shape;12;p2"/>
          <p:cNvCxnSpPr/>
          <p:nvPr/>
        </p:nvCxnSpPr>
        <p:spPr>
          <a:xfrm rot="10800000" flipH="1">
            <a:off x="10425" y="-11700"/>
            <a:ext cx="1703100" cy="1650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Google Shape;13;p2"/>
          <p:cNvSpPr txBox="1">
            <a:spLocks noGrp="1"/>
          </p:cNvSpPr>
          <p:nvPr>
            <p:ph type="subTitle" idx="1" hasCustomPrompt="1"/>
          </p:nvPr>
        </p:nvSpPr>
        <p:spPr>
          <a:xfrm>
            <a:off x="4572000" y="4179450"/>
            <a:ext cx="4108250" cy="7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3"/>
                </a:solidFill>
              </a:defRPr>
            </a:lvl9pPr>
          </a:lstStyle>
          <a:p>
            <a:r>
              <a:rPr lang="en-US" dirty="0" err="1"/>
              <a:t>Nombre</a:t>
            </a:r>
            <a:r>
              <a:rPr lang="en-US" dirty="0"/>
              <a:t> de </a:t>
            </a:r>
            <a:r>
              <a:rPr lang="en-US" dirty="0" err="1"/>
              <a:t>despacho</a:t>
            </a:r>
            <a:r>
              <a:rPr lang="en-US" dirty="0"/>
              <a:t> que </a:t>
            </a:r>
            <a:r>
              <a:rPr lang="en-US" dirty="0" err="1"/>
              <a:t>realiza</a:t>
            </a:r>
            <a:r>
              <a:rPr lang="en-US" dirty="0"/>
              <a:t> la </a:t>
            </a:r>
            <a:r>
              <a:rPr lang="en-US" dirty="0" err="1"/>
              <a:t>presentación</a:t>
            </a:r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title" hasCustomPrompt="1"/>
          </p:nvPr>
        </p:nvSpPr>
        <p:spPr>
          <a:xfrm>
            <a:off x="4572225" y="1824000"/>
            <a:ext cx="4108200" cy="23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800" b="1">
                <a:solidFill>
                  <a:schemeClr val="bg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5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dirty="0"/>
              <a:t>CLICK PARA AÑADIR TÍTULO DE PRESENTACIÓN</a:t>
            </a:r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07FB5B-4CDE-6544-B3B8-AF6D92FFD6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45" y="3796294"/>
            <a:ext cx="837189" cy="99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preserve="1" userDrawn="1">
  <p:cSld name="Table of contents">
    <p:bg>
      <p:bgPr>
        <a:solidFill>
          <a:schemeClr val="bg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9"/>
          <p:cNvSpPr txBox="1">
            <a:spLocks noGrp="1"/>
          </p:cNvSpPr>
          <p:nvPr>
            <p:ph type="subTitle" idx="1"/>
          </p:nvPr>
        </p:nvSpPr>
        <p:spPr>
          <a:xfrm>
            <a:off x="17231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90" name="Google Shape;90;p19"/>
          <p:cNvSpPr txBox="1">
            <a:spLocks noGrp="1"/>
          </p:cNvSpPr>
          <p:nvPr>
            <p:ph type="ctrTitle"/>
          </p:nvPr>
        </p:nvSpPr>
        <p:spPr>
          <a:xfrm>
            <a:off x="17231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4"/>
          </p:nvPr>
        </p:nvSpPr>
        <p:spPr>
          <a:xfrm>
            <a:off x="17231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ctrTitle" idx="5"/>
          </p:nvPr>
        </p:nvSpPr>
        <p:spPr>
          <a:xfrm>
            <a:off x="17231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title" idx="6" hasCustomPrompt="1"/>
          </p:nvPr>
        </p:nvSpPr>
        <p:spPr>
          <a:xfrm>
            <a:off x="8656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6" name="Google Shape;96;p19"/>
          <p:cNvSpPr txBox="1">
            <a:spLocks noGrp="1"/>
          </p:cNvSpPr>
          <p:nvPr>
            <p:ph type="subTitle" idx="7"/>
          </p:nvPr>
        </p:nvSpPr>
        <p:spPr>
          <a:xfrm>
            <a:off x="17231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ctrTitle" idx="8"/>
          </p:nvPr>
        </p:nvSpPr>
        <p:spPr>
          <a:xfrm>
            <a:off x="17231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title" idx="9" hasCustomPrompt="1"/>
          </p:nvPr>
        </p:nvSpPr>
        <p:spPr>
          <a:xfrm>
            <a:off x="8656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99" name="Google Shape;99;p19"/>
          <p:cNvSpPr txBox="1">
            <a:spLocks noGrp="1"/>
          </p:cNvSpPr>
          <p:nvPr>
            <p:ph type="subTitle" idx="13"/>
          </p:nvPr>
        </p:nvSpPr>
        <p:spPr>
          <a:xfrm>
            <a:off x="5761775" y="21654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00" name="Google Shape;100;p19"/>
          <p:cNvSpPr txBox="1">
            <a:spLocks noGrp="1"/>
          </p:cNvSpPr>
          <p:nvPr>
            <p:ph type="ctrTitle" idx="14"/>
          </p:nvPr>
        </p:nvSpPr>
        <p:spPr>
          <a:xfrm>
            <a:off x="5761775" y="17162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 dirty="0"/>
          </a:p>
        </p:txBody>
      </p:sp>
      <p:sp>
        <p:nvSpPr>
          <p:cNvPr id="101" name="Google Shape;101;p19"/>
          <p:cNvSpPr txBox="1">
            <a:spLocks noGrp="1"/>
          </p:cNvSpPr>
          <p:nvPr>
            <p:ph type="title" idx="15" hasCustomPrompt="1"/>
          </p:nvPr>
        </p:nvSpPr>
        <p:spPr>
          <a:xfrm>
            <a:off x="4904225" y="1795800"/>
            <a:ext cx="12576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16"/>
          </p:nvPr>
        </p:nvSpPr>
        <p:spPr>
          <a:xfrm>
            <a:off x="5761775" y="31560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ctrTitle" idx="17"/>
          </p:nvPr>
        </p:nvSpPr>
        <p:spPr>
          <a:xfrm>
            <a:off x="5761775" y="27068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 idx="18" hasCustomPrompt="1"/>
          </p:nvPr>
        </p:nvSpPr>
        <p:spPr>
          <a:xfrm>
            <a:off x="4904225" y="27864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9"/>
          </p:nvPr>
        </p:nvSpPr>
        <p:spPr>
          <a:xfrm>
            <a:off x="5761775" y="4146651"/>
            <a:ext cx="2752500" cy="58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>
                <a:latin typeface="Lato Light" panose="020F0302020204030203" pitchFamily="34" charset="77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ctrTitle" idx="20"/>
          </p:nvPr>
        </p:nvSpPr>
        <p:spPr>
          <a:xfrm>
            <a:off x="5761775" y="3697426"/>
            <a:ext cx="2752500" cy="587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 b="0" i="0">
                <a:solidFill>
                  <a:schemeClr val="accent1"/>
                </a:solidFill>
                <a:latin typeface="Lato" panose="020F0502020204030203" pitchFamily="34" charset="77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title" idx="21" hasCustomPrompt="1"/>
          </p:nvPr>
        </p:nvSpPr>
        <p:spPr>
          <a:xfrm>
            <a:off x="4904225" y="3777000"/>
            <a:ext cx="1323300" cy="6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Font typeface="Montserrat"/>
              <a:buNone/>
              <a:defRPr sz="3400" b="1">
                <a:solidFill>
                  <a:schemeClr val="tx1"/>
                </a:solidFill>
                <a:latin typeface="Lato" panose="020F0502020204030203" pitchFamily="34" charset="77"/>
                <a:ea typeface="Lato" panose="020F0502020204030203" pitchFamily="34" charset="77"/>
                <a:cs typeface="Lato" panose="020F0502020204030203" pitchFamily="34" charset="77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2000">
                <a:solidFill>
                  <a:schemeClr val="accent3"/>
                </a:solidFill>
              </a:defRPr>
            </a:lvl9pPr>
          </a:lstStyle>
          <a:p>
            <a:r>
              <a:rPr lang="en-US" dirty="0"/>
              <a:t>#</a:t>
            </a:r>
            <a:endParaRPr dirty="0"/>
          </a:p>
        </p:txBody>
      </p:sp>
      <p:sp>
        <p:nvSpPr>
          <p:cNvPr id="21" name="Google Shape;140;p27">
            <a:extLst>
              <a:ext uri="{FF2B5EF4-FFF2-40B4-BE49-F238E27FC236}">
                <a16:creationId xmlns:a16="http://schemas.microsoft.com/office/drawing/2014/main" id="{3C938B22-95EB-BF41-83CF-EA4F1CA6A143}"/>
              </a:ext>
            </a:extLst>
          </p:cNvPr>
          <p:cNvSpPr txBox="1">
            <a:spLocks/>
          </p:cNvSpPr>
          <p:nvPr userDrawn="1"/>
        </p:nvSpPr>
        <p:spPr>
          <a:xfrm>
            <a:off x="477950" y="362284"/>
            <a:ext cx="8042700" cy="61059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000" b="0" i="0" u="none" strike="noStrike" cap="none">
                <a:solidFill>
                  <a:srgbClr val="000000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C05130"/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t>CLICK PAR AÑADIR TÍTULO</a:t>
            </a:r>
          </a:p>
        </p:txBody>
      </p:sp>
      <p:cxnSp>
        <p:nvCxnSpPr>
          <p:cNvPr id="22" name="Google Shape;161;p27">
            <a:extLst>
              <a:ext uri="{FF2B5EF4-FFF2-40B4-BE49-F238E27FC236}">
                <a16:creationId xmlns:a16="http://schemas.microsoft.com/office/drawing/2014/main" id="{9A77E350-2647-E544-900E-7825AE44C64C}"/>
              </a:ext>
            </a:extLst>
          </p:cNvPr>
          <p:cNvCxnSpPr/>
          <p:nvPr userDrawn="1"/>
        </p:nvCxnSpPr>
        <p:spPr>
          <a:xfrm rot="10800000" flipH="1">
            <a:off x="710550" y="960875"/>
            <a:ext cx="7727100" cy="12000"/>
          </a:xfrm>
          <a:prstGeom prst="straightConnector1">
            <a:avLst/>
          </a:prstGeom>
          <a:ln>
            <a:solidFill>
              <a:schemeClr val="accent2"/>
            </a:solidFill>
            <a:headEnd type="oval" w="med" len="med"/>
            <a:tailEnd type="oval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A34A69F-DDF0-E846-813F-323C19CE9254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632418-10B9-C347-814C-B4903B774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1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bg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 hasCustomPrompt="1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PARA AÑADIR TÍTULO</a:t>
            </a:r>
            <a:endParaRPr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C0DB13-0ED2-6143-8325-EF38849E2D93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7B54D-934F-A344-82AF-B04426D0E8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37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1_Title only">
    <p:bg>
      <p:bgPr>
        <a:solidFill>
          <a:schemeClr val="bg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 hasCustomPrompt="1"/>
          </p:nvPr>
        </p:nvSpPr>
        <p:spPr>
          <a:xfrm>
            <a:off x="713225" y="362277"/>
            <a:ext cx="7698900" cy="10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 dirty="0"/>
              <a:t>CLICK PAR AÑADIR TÍTULO</a:t>
            </a:r>
            <a:endParaRPr dirty="0"/>
          </a:p>
        </p:txBody>
      </p:sp>
      <p:cxnSp>
        <p:nvCxnSpPr>
          <p:cNvPr id="4" name="Google Shape;338;p37">
            <a:extLst>
              <a:ext uri="{FF2B5EF4-FFF2-40B4-BE49-F238E27FC236}">
                <a16:creationId xmlns:a16="http://schemas.microsoft.com/office/drawing/2014/main" id="{7E502490-8CEA-A046-9750-224375538A62}"/>
              </a:ext>
            </a:extLst>
          </p:cNvPr>
          <p:cNvCxnSpPr>
            <a:cxnSpLocks/>
          </p:cNvCxnSpPr>
          <p:nvPr userDrawn="1"/>
        </p:nvCxnSpPr>
        <p:spPr>
          <a:xfrm>
            <a:off x="5334000" y="981825"/>
            <a:ext cx="380995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12789180-4C51-C143-B72D-F3D71E9FAA59}"/>
              </a:ext>
            </a:extLst>
          </p:cNvPr>
          <p:cNvSpPr/>
          <p:nvPr userDrawn="1"/>
        </p:nvSpPr>
        <p:spPr>
          <a:xfrm>
            <a:off x="8514275" y="4503174"/>
            <a:ext cx="629725" cy="64032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0513F-1F92-8543-B05F-BB1801BFE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63" y="4569242"/>
            <a:ext cx="427948" cy="50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43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6A24D34-8A5A-5245-999F-704FF37C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PARA AGREGAR TÍTULO MASTER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AE9AA-6E1A-D140-B404-7978F4694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2019889D-7CFC-5D43-93EA-506A9EA9FF25}" type="datetimeFigureOut">
              <a:rPr lang="en-US" smtClean="0"/>
              <a:pPr/>
              <a:t>6/28/2021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5B86-DE5A-5041-94BD-ABC6F096B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96C9D-5A15-C34F-8834-D741A859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AB538A4D-948D-AD41-AAA0-359FA825BCA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8" name="Google Shape;663;p42">
            <a:extLst>
              <a:ext uri="{FF2B5EF4-FFF2-40B4-BE49-F238E27FC236}">
                <a16:creationId xmlns:a16="http://schemas.microsoft.com/office/drawing/2014/main" id="{0080979E-E5C9-204C-B35A-7892FD3B137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76275"/>
            <a:ext cx="5867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99FFDA-94BF-2E47-94C2-51B74299A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4" r:id="rId2"/>
    <p:sldLayoutId id="2147483686" r:id="rId3"/>
    <p:sldLayoutId id="2147483685" r:id="rId4"/>
    <p:sldLayoutId id="214748368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chemeClr val="accent2"/>
          </a:solidFill>
          <a:latin typeface="Lato" panose="020F0502020204030203" pitchFamily="34" charset="77"/>
          <a:ea typeface="Lato" panose="020F050202020403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1pPr>
      <a:lvl2pPr marL="685800" marR="0" lvl="1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20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2pPr>
      <a:lvl3pPr marL="1143000" marR="0" lvl="2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9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3pPr>
      <a:lvl4pPr marL="1600200" marR="0" lvl="3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8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4pPr>
      <a:lvl5pPr marL="2057400" marR="0" lvl="4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7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6A24D34-8A5A-5245-999F-704FF37C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PARA AGREGAR TÍTULO MASTER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AE9AA-6E1A-D140-B404-7978F4694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5B86-DE5A-5041-94BD-ABC6F096B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96C9D-5A15-C34F-8834-D741A859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cxnSp>
        <p:nvCxnSpPr>
          <p:cNvPr id="8" name="Google Shape;663;p42">
            <a:extLst>
              <a:ext uri="{FF2B5EF4-FFF2-40B4-BE49-F238E27FC236}">
                <a16:creationId xmlns:a16="http://schemas.microsoft.com/office/drawing/2014/main" id="{0080979E-E5C9-204C-B35A-7892FD3B137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76275"/>
            <a:ext cx="5867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99FFDA-94BF-2E47-94C2-51B74299A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134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chemeClr val="accent2"/>
          </a:solidFill>
          <a:latin typeface="Lato" panose="020F0502020204030203" pitchFamily="34" charset="77"/>
          <a:ea typeface="Lato" panose="020F050202020403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1pPr>
      <a:lvl2pPr marL="685800" marR="0" lvl="1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20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2pPr>
      <a:lvl3pPr marL="1143000" marR="0" lvl="2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9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3pPr>
      <a:lvl4pPr marL="1600200" marR="0" lvl="3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8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4pPr>
      <a:lvl5pPr marL="2057400" marR="0" lvl="4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7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6A24D34-8A5A-5245-999F-704FF37CD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PARA AGREGAR TÍTULO MASTER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0AE9AA-6E1A-D140-B404-7978F46941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019889D-7CFC-5D43-93EA-506A9EA9FF25}" type="datetimeFigureOut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6/28/2021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D95B86-DE5A-5041-94BD-ABC6F096B8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96C9D-5A15-C34F-8834-D741A8595E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B538A4D-948D-AD41-AAA0-359FA825BCA5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Lato" panose="020F0502020204030203" pitchFamily="34" charset="77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Arial"/>
              <a:sym typeface="Arial"/>
            </a:endParaRPr>
          </a:p>
        </p:txBody>
      </p:sp>
      <p:cxnSp>
        <p:nvCxnSpPr>
          <p:cNvPr id="8" name="Google Shape;663;p42">
            <a:extLst>
              <a:ext uri="{FF2B5EF4-FFF2-40B4-BE49-F238E27FC236}">
                <a16:creationId xmlns:a16="http://schemas.microsoft.com/office/drawing/2014/main" id="{0080979E-E5C9-204C-B35A-7892FD3B137D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076275"/>
            <a:ext cx="5867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99FFDA-94BF-2E47-94C2-51B74299A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86906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000" b="0" i="0" u="none" strike="noStrike" cap="none">
          <a:solidFill>
            <a:schemeClr val="accent2"/>
          </a:solidFill>
          <a:latin typeface="Lato" panose="020F0502020204030203" pitchFamily="34" charset="77"/>
          <a:ea typeface="Lato" panose="020F0502020204030203" pitchFamily="34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39700" marR="0" lvl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1pPr>
      <a:lvl2pPr marL="685800" marR="0" lvl="1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20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2pPr>
      <a:lvl3pPr marL="1143000" marR="0" lvl="2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9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3pPr>
      <a:lvl4pPr marL="1600200" marR="0" lvl="3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8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4pPr>
      <a:lvl5pPr marL="2057400" marR="0" lvl="4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>
          <a:schemeClr val="tx1"/>
        </a:buClr>
        <a:buSzTx/>
        <a:buFont typeface="Arial" panose="020B0604020202020204" pitchFamily="34" charset="0"/>
        <a:buChar char="•"/>
        <a:tabLst/>
        <a:defRPr sz="1700" b="0" i="0" u="none" strike="noStrike" cap="none">
          <a:solidFill>
            <a:schemeClr val="accent1"/>
          </a:solidFill>
          <a:latin typeface="Lato Light" panose="020F0302020204030203" pitchFamily="34" charset="77"/>
          <a:ea typeface="Lato Light" panose="020F0302020204030203" pitchFamily="34" charset="77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16500" y="368825"/>
            <a:ext cx="779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PT Serif"/>
              <a:buNone/>
              <a:defRPr sz="28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6500" y="1076275"/>
            <a:ext cx="7795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●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Montserrat"/>
              <a:buChar char="○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Montserrat"/>
              <a:buChar char="■"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6975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clim.org/data/worldclim21.html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13.jpeg"/><Relationship Id="rId7" Type="http://schemas.openxmlformats.org/officeDocument/2006/relationships/image" Target="../media/image4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dblas@osinfor.gob.p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D6939A-03CB-1541-95B5-7077821DC0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187" y="3906982"/>
            <a:ext cx="996966" cy="11838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283BA9C-3201-6140-B29F-42B1EA7A2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1" y="0"/>
            <a:ext cx="91064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14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604239" y="2895600"/>
            <a:ext cx="3990110" cy="1108364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682" y="362277"/>
            <a:ext cx="4572000" cy="591448"/>
          </a:xfrm>
        </p:spPr>
        <p:txBody>
          <a:bodyPr/>
          <a:lstStyle/>
          <a:p>
            <a:r>
              <a:rPr lang="es-PE" b="1" dirty="0"/>
              <a:t>INFORMACIÓN </a:t>
            </a:r>
            <a:r>
              <a:rPr lang="en-US" b="1" dirty="0"/>
              <a:t> </a:t>
            </a:r>
          </a:p>
        </p:txBody>
      </p:sp>
      <p:graphicFrame>
        <p:nvGraphicFramePr>
          <p:cNvPr id="58" name="Gráfico 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579098"/>
              </p:ext>
            </p:extLst>
          </p:nvPr>
        </p:nvGraphicFramePr>
        <p:xfrm>
          <a:off x="436418" y="1619170"/>
          <a:ext cx="4088655" cy="2640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ángulo 2"/>
          <p:cNvSpPr/>
          <p:nvPr/>
        </p:nvSpPr>
        <p:spPr>
          <a:xfrm>
            <a:off x="353175" y="1167409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Diez especies maderables con mayor volumen (m</a:t>
            </a:r>
            <a:r>
              <a:rPr lang="es-PE" b="1" baseline="300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3</a:t>
            </a:r>
            <a:r>
              <a:rPr lang="es-PE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) movilizado del año 2009 al 2019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5447901" y="1222438"/>
            <a:ext cx="27986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Variables bioclimáticas</a:t>
            </a:r>
          </a:p>
        </p:txBody>
      </p:sp>
      <p:sp>
        <p:nvSpPr>
          <p:cNvPr id="60" name="Rectángulo 59"/>
          <p:cNvSpPr/>
          <p:nvPr/>
        </p:nvSpPr>
        <p:spPr>
          <a:xfrm>
            <a:off x="352266" y="4712613"/>
            <a:ext cx="32057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https://www.worldclim.org/data/worldclim21.html</a:t>
            </a:r>
            <a:endParaRPr lang="es-PE" sz="1100" dirty="0">
              <a:solidFill>
                <a:schemeClr val="tx1"/>
              </a:solidFill>
            </a:endParaRPr>
          </a:p>
          <a:p>
            <a:endParaRPr lang="es-PE" sz="1100" dirty="0">
              <a:solidFill>
                <a:schemeClr val="tx1"/>
              </a:solidFill>
            </a:endParaRPr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 rotWithShape="1">
          <a:blip r:embed="rId4"/>
          <a:srcRect l="42935"/>
          <a:stretch/>
        </p:blipFill>
        <p:spPr>
          <a:xfrm>
            <a:off x="5209310" y="1517774"/>
            <a:ext cx="3318164" cy="2160517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617069" y="4259845"/>
            <a:ext cx="320571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100" dirty="0"/>
              <a:t>Fuente: SIGO</a:t>
            </a:r>
            <a:r>
              <a:rPr lang="es-PE" sz="1000" dirty="0"/>
              <a:t>SFC</a:t>
            </a:r>
            <a:endParaRPr lang="es-PE" sz="1100" dirty="0"/>
          </a:p>
        </p:txBody>
      </p:sp>
      <p:pic>
        <p:nvPicPr>
          <p:cNvPr id="63" name="Imagen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625" y="3975934"/>
            <a:ext cx="3028756" cy="960644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5595274" y="3696187"/>
            <a:ext cx="27961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Variables </a:t>
            </a:r>
            <a:r>
              <a:rPr lang="en-US" b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topográficas</a:t>
            </a:r>
            <a:r>
              <a:rPr lang="en-US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y </a:t>
            </a:r>
            <a:r>
              <a:rPr lang="en-US" b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edáficas</a:t>
            </a:r>
            <a:endParaRPr lang="es-PE" b="1" dirty="0">
              <a:latin typeface="Lato" panose="020B0604020202020204" charset="0"/>
              <a:ea typeface="Lato" panose="020B0604020202020204" charset="0"/>
              <a:cs typeface="La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271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68553" y="362277"/>
            <a:ext cx="3643572" cy="577760"/>
          </a:xfrm>
        </p:spPr>
        <p:txBody>
          <a:bodyPr/>
          <a:lstStyle/>
          <a:p>
            <a:r>
              <a:rPr lang="es-PE" sz="2800" b="1" dirty="0"/>
              <a:t>INFORMACIÓN</a:t>
            </a:r>
          </a:p>
        </p:txBody>
      </p:sp>
      <p:sp>
        <p:nvSpPr>
          <p:cNvPr id="10" name="TextBox 59">
            <a:extLst>
              <a:ext uri="{FF2B5EF4-FFF2-40B4-BE49-F238E27FC236}">
                <a16:creationId xmlns:a16="http://schemas.microsoft.com/office/drawing/2014/main" id="{D81A63BB-4A29-B342-86E8-5BC7981257EF}"/>
              </a:ext>
            </a:extLst>
          </p:cNvPr>
          <p:cNvSpPr txBox="1"/>
          <p:nvPr/>
        </p:nvSpPr>
        <p:spPr>
          <a:xfrm>
            <a:off x="423800" y="2197829"/>
            <a:ext cx="441143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lnSpc>
                <a:spcPts val="1530"/>
              </a:lnSpc>
              <a:buClrTx/>
            </a:pPr>
            <a:r>
              <a:rPr lang="es-PE" sz="1800" b="1" dirty="0">
                <a:solidFill>
                  <a:schemeClr val="bg1"/>
                </a:solidFill>
                <a:latin typeface="Calibri Light" panose="020F0302020204030204" pitchFamily="34" charset="0"/>
                <a:ea typeface="Lato Light" panose="020F0502020204030203" pitchFamily="34" charset="0"/>
              </a:rPr>
              <a:t>DISTRIBUCIÓN ECOLÓGICA DE LAS PRINCIPALES ESPECIES FORESTALES MADERABLES EN LA AMAZONIA PERUANA</a:t>
            </a:r>
            <a:endParaRPr lang="en-US" sz="1800" b="1" kern="1200" dirty="0">
              <a:solidFill>
                <a:schemeClr val="bg1"/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5546"/>
          <a:stretch/>
        </p:blipFill>
        <p:spPr>
          <a:xfrm>
            <a:off x="423800" y="1797347"/>
            <a:ext cx="3761356" cy="2996325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5241" y="1890337"/>
            <a:ext cx="4633512" cy="215519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00542" y="1242605"/>
            <a:ext cx="36078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5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Tipos de ecozonas en la Amazonia peruana 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4835234" y="1239316"/>
            <a:ext cx="364357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5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Tipos de ecosistemas en la Amazonia peruana </a:t>
            </a:r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4475241" y="4045527"/>
            <a:ext cx="4458645" cy="2814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2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Memoria descriptiva del mapa de ecosistemas del Perú (2018)</a:t>
            </a:r>
          </a:p>
        </p:txBody>
      </p:sp>
    </p:spTree>
    <p:extLst>
      <p:ext uri="{BB962C8B-B14F-4D97-AF65-F5344CB8AC3E}">
        <p14:creationId xmlns:p14="http://schemas.microsoft.com/office/powerpoint/2010/main" val="49511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13" y="291591"/>
            <a:ext cx="3448577" cy="597292"/>
          </a:xfrm>
        </p:spPr>
        <p:txBody>
          <a:bodyPr/>
          <a:lstStyle/>
          <a:p>
            <a:r>
              <a:rPr lang="en-US" sz="3200" b="1" dirty="0"/>
              <a:t>RESULTADOS</a:t>
            </a:r>
            <a:endParaRPr lang="en-US" b="1" dirty="0"/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2"/>
          <a:srcRect t="22342"/>
          <a:stretch/>
        </p:blipFill>
        <p:spPr>
          <a:xfrm>
            <a:off x="784378" y="1655872"/>
            <a:ext cx="7944519" cy="2823011"/>
          </a:xfrm>
          <a:prstGeom prst="rect">
            <a:avLst/>
          </a:prstGeom>
          <a:noFill/>
        </p:spPr>
      </p:pic>
      <p:sp>
        <p:nvSpPr>
          <p:cNvPr id="52" name="Rectángulo 51"/>
          <p:cNvSpPr/>
          <p:nvPr/>
        </p:nvSpPr>
        <p:spPr>
          <a:xfrm>
            <a:off x="1544781" y="1243810"/>
            <a:ext cx="6054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Número de individuos del estudio/especie/departamento</a:t>
            </a:r>
          </a:p>
        </p:txBody>
      </p:sp>
      <p:sp>
        <p:nvSpPr>
          <p:cNvPr id="3" name="Elipse 2"/>
          <p:cNvSpPr/>
          <p:nvPr/>
        </p:nvSpPr>
        <p:spPr>
          <a:xfrm>
            <a:off x="3606229" y="2434974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Elipse 5"/>
          <p:cNvSpPr/>
          <p:nvPr/>
        </p:nvSpPr>
        <p:spPr>
          <a:xfrm>
            <a:off x="5741541" y="2398013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7" name="Elipse 6"/>
          <p:cNvSpPr/>
          <p:nvPr/>
        </p:nvSpPr>
        <p:spPr>
          <a:xfrm>
            <a:off x="4653337" y="2396300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8" name="Elipse 7"/>
          <p:cNvSpPr/>
          <p:nvPr/>
        </p:nvSpPr>
        <p:spPr>
          <a:xfrm>
            <a:off x="3606228" y="2789974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/>
          <p:cNvSpPr/>
          <p:nvPr/>
        </p:nvSpPr>
        <p:spPr>
          <a:xfrm>
            <a:off x="2474360" y="2789973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0" name="Elipse 9"/>
          <p:cNvSpPr/>
          <p:nvPr/>
        </p:nvSpPr>
        <p:spPr>
          <a:xfrm>
            <a:off x="4632790" y="2789974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lipse 11"/>
          <p:cNvSpPr/>
          <p:nvPr/>
        </p:nvSpPr>
        <p:spPr>
          <a:xfrm>
            <a:off x="5741541" y="2789972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Elipse 12"/>
          <p:cNvSpPr/>
          <p:nvPr/>
        </p:nvSpPr>
        <p:spPr>
          <a:xfrm>
            <a:off x="6670570" y="2789971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Elipse 13"/>
          <p:cNvSpPr/>
          <p:nvPr/>
        </p:nvSpPr>
        <p:spPr>
          <a:xfrm>
            <a:off x="3606227" y="3140726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5" name="Elipse 14"/>
          <p:cNvSpPr/>
          <p:nvPr/>
        </p:nvSpPr>
        <p:spPr>
          <a:xfrm>
            <a:off x="5782636" y="3140726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6" name="Elipse 15"/>
          <p:cNvSpPr/>
          <p:nvPr/>
        </p:nvSpPr>
        <p:spPr>
          <a:xfrm>
            <a:off x="4632790" y="3140726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7" name="Elipse 16"/>
          <p:cNvSpPr/>
          <p:nvPr/>
        </p:nvSpPr>
        <p:spPr>
          <a:xfrm>
            <a:off x="3595953" y="3495726"/>
            <a:ext cx="688369" cy="2774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31070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34360" y="362277"/>
            <a:ext cx="4210349" cy="597005"/>
          </a:xfrm>
        </p:spPr>
        <p:txBody>
          <a:bodyPr/>
          <a:lstStyle/>
          <a:p>
            <a:r>
              <a:rPr lang="en-US" sz="2800" b="1" dirty="0"/>
              <a:t>RESULTADOS</a:t>
            </a:r>
            <a:endParaRPr lang="es-PE" sz="2800" b="1" dirty="0"/>
          </a:p>
        </p:txBody>
      </p:sp>
      <p:sp>
        <p:nvSpPr>
          <p:cNvPr id="15" name="Rectángulo 14"/>
          <p:cNvSpPr/>
          <p:nvPr/>
        </p:nvSpPr>
        <p:spPr>
          <a:xfrm>
            <a:off x="1437869" y="1053265"/>
            <a:ext cx="6054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800" b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Especies del estudio por ecozona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9708" y="1516580"/>
            <a:ext cx="4384237" cy="290994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91" y="2106289"/>
            <a:ext cx="4356169" cy="177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66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25" y="362277"/>
            <a:ext cx="3474953" cy="631145"/>
          </a:xfrm>
        </p:spPr>
        <p:txBody>
          <a:bodyPr/>
          <a:lstStyle/>
          <a:p>
            <a:r>
              <a:rPr lang="en-US" b="1" dirty="0"/>
              <a:t>RESULTADOS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544780" y="1269516"/>
            <a:ext cx="6054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Especies del estudio por tipo de ecosistemas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/>
        </p:nvGraphicFramePr>
        <p:xfrm>
          <a:off x="1082442" y="1737648"/>
          <a:ext cx="6843173" cy="3044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19272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3449" y="354348"/>
            <a:ext cx="7698900" cy="1021500"/>
          </a:xfrm>
        </p:spPr>
        <p:txBody>
          <a:bodyPr/>
          <a:lstStyle/>
          <a:p>
            <a:r>
              <a:rPr lang="en-US" sz="2800" b="1" dirty="0"/>
              <a:t>RESULTADOS DEL MODELAMIENTO</a:t>
            </a:r>
            <a:endParaRPr lang="es-PE" sz="2800" b="1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46693A8-E5FE-41A0-868F-74E8247599F0}"/>
              </a:ext>
            </a:extLst>
          </p:cNvPr>
          <p:cNvSpPr txBox="1">
            <a:spLocks/>
          </p:cNvSpPr>
          <p:nvPr/>
        </p:nvSpPr>
        <p:spPr>
          <a:xfrm>
            <a:off x="558588" y="1098849"/>
            <a:ext cx="8070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Especie: </a:t>
            </a:r>
            <a:r>
              <a:rPr lang="es-PE" sz="1800" i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Cedrelinga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s-PE" sz="1800" i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cateniformis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“ Tornillo”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375848"/>
            <a:ext cx="8743882" cy="354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75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27" y="340975"/>
            <a:ext cx="6696756" cy="582927"/>
          </a:xfrm>
        </p:spPr>
        <p:txBody>
          <a:bodyPr/>
          <a:lstStyle/>
          <a:p>
            <a:r>
              <a:rPr lang="en-US" sz="2800" b="1" dirty="0"/>
              <a:t>RESULTADOS DEL MODELAMIENTO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46693A8-E5FE-41A0-868F-74E8247599F0}"/>
              </a:ext>
            </a:extLst>
          </p:cNvPr>
          <p:cNvSpPr txBox="1">
            <a:spLocks/>
          </p:cNvSpPr>
          <p:nvPr/>
        </p:nvSpPr>
        <p:spPr>
          <a:xfrm>
            <a:off x="311727" y="1144147"/>
            <a:ext cx="7266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Especie: </a:t>
            </a:r>
            <a:r>
              <a:rPr lang="es-PE" sz="1800" i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Calycophyllum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</a:t>
            </a:r>
            <a:r>
              <a:rPr lang="es-PE" sz="1800" i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spruceanum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“Capirona”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27" y="1504562"/>
            <a:ext cx="8547012" cy="361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31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4389" b="38942"/>
          <a:stretch/>
        </p:blipFill>
        <p:spPr>
          <a:xfrm>
            <a:off x="3243967" y="1198418"/>
            <a:ext cx="5883475" cy="251459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4078" y="362277"/>
            <a:ext cx="6943737" cy="637242"/>
          </a:xfrm>
        </p:spPr>
        <p:txBody>
          <a:bodyPr/>
          <a:lstStyle/>
          <a:p>
            <a:r>
              <a:rPr lang="en-US" sz="2800" b="1" dirty="0"/>
              <a:t>RESULTADOS DEL MODELAMIENTO</a:t>
            </a:r>
            <a:endParaRPr lang="es-PE" sz="2800" b="1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46693A8-E5FE-41A0-868F-74E8247599F0}"/>
              </a:ext>
            </a:extLst>
          </p:cNvPr>
          <p:cNvSpPr txBox="1">
            <a:spLocks/>
          </p:cNvSpPr>
          <p:nvPr/>
        </p:nvSpPr>
        <p:spPr>
          <a:xfrm>
            <a:off x="214745" y="999519"/>
            <a:ext cx="628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Especie: 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Ceiba </a:t>
            </a:r>
            <a:r>
              <a:rPr lang="es-PE" sz="1800" i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pentandra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“Lupuna”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450" t="11506" r="66372" b="46856"/>
          <a:stretch/>
        </p:blipFill>
        <p:spPr>
          <a:xfrm>
            <a:off x="214745" y="1597117"/>
            <a:ext cx="2945600" cy="16920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9747" t="68241" r="35423"/>
          <a:stretch/>
        </p:blipFill>
        <p:spPr>
          <a:xfrm>
            <a:off x="3886201" y="3713016"/>
            <a:ext cx="2334987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924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25" y="237599"/>
            <a:ext cx="7049684" cy="632920"/>
          </a:xfrm>
        </p:spPr>
        <p:txBody>
          <a:bodyPr/>
          <a:lstStyle/>
          <a:p>
            <a:r>
              <a:rPr lang="en-US" sz="2800" b="1" dirty="0"/>
              <a:t>RESULTADOS DEL MODELAMIENTO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46693A8-E5FE-41A0-868F-74E8247599F0}"/>
              </a:ext>
            </a:extLst>
          </p:cNvPr>
          <p:cNvSpPr txBox="1">
            <a:spLocks/>
          </p:cNvSpPr>
          <p:nvPr/>
        </p:nvSpPr>
        <p:spPr>
          <a:xfrm>
            <a:off x="248425" y="1124106"/>
            <a:ext cx="463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Especie: 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Virola sebifera “Cumala”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35267"/>
          <a:stretch/>
        </p:blipFill>
        <p:spPr>
          <a:xfrm>
            <a:off x="323976" y="1431092"/>
            <a:ext cx="8486203" cy="268085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39747" t="68241" r="35423"/>
          <a:stretch/>
        </p:blipFill>
        <p:spPr>
          <a:xfrm>
            <a:off x="3435930" y="4111947"/>
            <a:ext cx="1627908" cy="95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33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1547" y="219201"/>
            <a:ext cx="6618997" cy="620489"/>
          </a:xfrm>
        </p:spPr>
        <p:txBody>
          <a:bodyPr/>
          <a:lstStyle/>
          <a:p>
            <a:r>
              <a:rPr lang="en-US" sz="2800" b="1" dirty="0"/>
              <a:t>RESULTADOS DEL MODELAMIENTO</a:t>
            </a:r>
            <a:endParaRPr lang="es-PE" sz="28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31" y="1371007"/>
            <a:ext cx="7745553" cy="3331055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46693A8-E5FE-41A0-868F-74E8247599F0}"/>
              </a:ext>
            </a:extLst>
          </p:cNvPr>
          <p:cNvSpPr txBox="1">
            <a:spLocks/>
          </p:cNvSpPr>
          <p:nvPr/>
        </p:nvSpPr>
        <p:spPr>
          <a:xfrm>
            <a:off x="604058" y="1152157"/>
            <a:ext cx="5666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Género: </a:t>
            </a:r>
            <a:r>
              <a:rPr lang="es-PE" sz="1800" i="1" dirty="0" err="1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Dipteryx</a:t>
            </a:r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 “Shihuahuaco”</a:t>
            </a:r>
          </a:p>
        </p:txBody>
      </p:sp>
    </p:spTree>
    <p:extLst>
      <p:ext uri="{BB962C8B-B14F-4D97-AF65-F5344CB8AC3E}">
        <p14:creationId xmlns:p14="http://schemas.microsoft.com/office/powerpoint/2010/main" val="3017398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41" y="315712"/>
            <a:ext cx="2439394" cy="588561"/>
          </a:xfrm>
        </p:spPr>
        <p:txBody>
          <a:bodyPr/>
          <a:lstStyle/>
          <a:p>
            <a:r>
              <a:rPr lang="es-PE" sz="2800" b="1" dirty="0"/>
              <a:t>CONTEXTO</a:t>
            </a:r>
            <a:endParaRPr lang="en-US" sz="2800" b="1" dirty="0"/>
          </a:p>
        </p:txBody>
      </p:sp>
      <p:sp>
        <p:nvSpPr>
          <p:cNvPr id="91" name="TextBox 58">
            <a:extLst>
              <a:ext uri="{FF2B5EF4-FFF2-40B4-BE49-F238E27FC236}">
                <a16:creationId xmlns:a16="http://schemas.microsoft.com/office/drawing/2014/main" id="{BEA5789C-3B24-FD42-958A-054A40415E06}"/>
              </a:ext>
            </a:extLst>
          </p:cNvPr>
          <p:cNvSpPr txBox="1"/>
          <p:nvPr/>
        </p:nvSpPr>
        <p:spPr>
          <a:xfrm>
            <a:off x="845750" y="1440444"/>
            <a:ext cx="63678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WEBINAR: </a:t>
            </a:r>
            <a:r>
              <a:rPr kumimoji="0" lang="es-PE" altLang="es-PE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 Light" panose="020F0502020204030203"/>
                <a:ea typeface="Calibri" panose="020F0502020204030204" pitchFamily="34" charset="0"/>
                <a:cs typeface="Calibri Light" panose="020F0302020204030204" pitchFamily="34" charset="0"/>
                <a:sym typeface="Arial"/>
              </a:rPr>
              <a:t>Presentación de los resultados del Proyecto OSINFOR/CONCYTEC - FONDECYT</a:t>
            </a:r>
            <a:endParaRPr kumimoji="0" lang="es-PE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 panose="020F0502020204030203"/>
              <a:ea typeface="Calibri" panose="020F0502020204030204" pitchFamily="34" charset="0"/>
              <a:cs typeface="Arial"/>
              <a:sym typeface="Arial"/>
            </a:endParaRPr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 rotWithShape="1">
          <a:blip r:embed="rId2"/>
          <a:srcRect t="10716" r="68162"/>
          <a:stretch/>
        </p:blipFill>
        <p:spPr>
          <a:xfrm>
            <a:off x="464749" y="1209691"/>
            <a:ext cx="1509523" cy="2065357"/>
          </a:xfrm>
          <a:prstGeom prst="rect">
            <a:avLst/>
          </a:prstGeom>
        </p:spPr>
      </p:pic>
      <p:sp>
        <p:nvSpPr>
          <p:cNvPr id="93" name="Rounded Rectangle 9">
            <a:extLst>
              <a:ext uri="{FF2B5EF4-FFF2-40B4-BE49-F238E27FC236}">
                <a16:creationId xmlns:a16="http://schemas.microsoft.com/office/drawing/2014/main" id="{2CDFAEFD-A6AE-452D-859F-BD7ED242E3F3}"/>
              </a:ext>
            </a:extLst>
          </p:cNvPr>
          <p:cNvSpPr>
            <a:spLocks/>
          </p:cNvSpPr>
          <p:nvPr/>
        </p:nvSpPr>
        <p:spPr>
          <a:xfrm>
            <a:off x="454047" y="3418953"/>
            <a:ext cx="1509523" cy="120683"/>
          </a:xfrm>
          <a:prstGeom prst="roundRect">
            <a:avLst>
              <a:gd name="adj" fmla="val 50000"/>
            </a:avLst>
          </a:prstGeom>
          <a:solidFill>
            <a:srgbClr val="CD884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DDE89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" name="TextBox 82">
            <a:extLst>
              <a:ext uri="{FF2B5EF4-FFF2-40B4-BE49-F238E27FC236}">
                <a16:creationId xmlns:a16="http://schemas.microsoft.com/office/drawing/2014/main" id="{BE659C08-F86C-44A4-BA5C-181CF14D8CF7}"/>
              </a:ext>
            </a:extLst>
          </p:cNvPr>
          <p:cNvSpPr txBox="1"/>
          <p:nvPr/>
        </p:nvSpPr>
        <p:spPr>
          <a:xfrm>
            <a:off x="90055" y="3576760"/>
            <a:ext cx="22375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72.8 millones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 de hectáreas de bosque, representa el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57 % del territorio nacional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Calibri" pitchFamily="34" charset="0"/>
              <a:sym typeface="Arial"/>
            </a:endParaRPr>
          </a:p>
        </p:txBody>
      </p:sp>
      <p:sp>
        <p:nvSpPr>
          <p:cNvPr id="95" name="TextBox 82">
            <a:extLst>
              <a:ext uri="{FF2B5EF4-FFF2-40B4-BE49-F238E27FC236}">
                <a16:creationId xmlns:a16="http://schemas.microsoft.com/office/drawing/2014/main" id="{BE659C08-F86C-44A4-BA5C-181CF14D8CF7}"/>
              </a:ext>
            </a:extLst>
          </p:cNvPr>
          <p:cNvSpPr txBox="1"/>
          <p:nvPr/>
        </p:nvSpPr>
        <p:spPr>
          <a:xfrm>
            <a:off x="2327563" y="3576760"/>
            <a:ext cx="237784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12.7 millones ha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. de bosques en tierras de comunidades nativas, </a:t>
            </a:r>
            <a:r>
              <a:rPr kumimoji="0" lang="es-ES_tradnl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sym typeface="Arial"/>
              </a:rPr>
              <a:t>al menos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cs typeface="Arial" panose="020B0604020202020204" pitchFamily="34" charset="0"/>
                <a:sym typeface="Arial"/>
              </a:rPr>
              <a:t>819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cs typeface="Arial" panose="020B0604020202020204" pitchFamily="34" charset="0"/>
                <a:sym typeface="Arial"/>
              </a:rPr>
              <a:t>cuentan con permisos forestales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75000"/>
                </a:srgbClr>
              </a:solidFill>
              <a:effectLst/>
              <a:uLnTx/>
              <a:uFillTx/>
              <a:latin typeface="Lato" panose="020F0502020204030203" pitchFamily="34" charset="77"/>
              <a:cs typeface="Calibri" pitchFamily="34" charset="0"/>
              <a:sym typeface="Arial"/>
            </a:endParaRPr>
          </a:p>
        </p:txBody>
      </p:sp>
      <p:pic>
        <p:nvPicPr>
          <p:cNvPr id="96" name="Picture 18" descr="ESEHA ECHÍIKIANA ESOIHO">
            <a:extLst>
              <a:ext uri="{FF2B5EF4-FFF2-40B4-BE49-F238E27FC236}">
                <a16:creationId xmlns:a16="http://schemas.microsoft.com/office/drawing/2014/main" id="{58CCDFA1-756F-4340-90AB-8B16A494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156" y="1223907"/>
            <a:ext cx="1545431" cy="2054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ounded Rectangle 9">
            <a:extLst>
              <a:ext uri="{FF2B5EF4-FFF2-40B4-BE49-F238E27FC236}">
                <a16:creationId xmlns:a16="http://schemas.microsoft.com/office/drawing/2014/main" id="{2CDFAEFD-A6AE-452D-859F-BD7ED242E3F3}"/>
              </a:ext>
            </a:extLst>
          </p:cNvPr>
          <p:cNvSpPr>
            <a:spLocks/>
          </p:cNvSpPr>
          <p:nvPr/>
        </p:nvSpPr>
        <p:spPr>
          <a:xfrm>
            <a:off x="2771535" y="3418953"/>
            <a:ext cx="1509523" cy="120683"/>
          </a:xfrm>
          <a:prstGeom prst="roundRect">
            <a:avLst>
              <a:gd name="adj" fmla="val 50000"/>
            </a:avLst>
          </a:prstGeom>
          <a:solidFill>
            <a:srgbClr val="CD884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DDE89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2CDFAEFD-A6AE-452D-859F-BD7ED242E3F3}"/>
              </a:ext>
            </a:extLst>
          </p:cNvPr>
          <p:cNvSpPr>
            <a:spLocks/>
          </p:cNvSpPr>
          <p:nvPr/>
        </p:nvSpPr>
        <p:spPr>
          <a:xfrm>
            <a:off x="5074010" y="3418953"/>
            <a:ext cx="1509523" cy="120683"/>
          </a:xfrm>
          <a:prstGeom prst="roundRect">
            <a:avLst>
              <a:gd name="adj" fmla="val 50000"/>
            </a:avLst>
          </a:prstGeom>
          <a:solidFill>
            <a:srgbClr val="CD884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DDE89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9" name="Rounded Rectangle 9">
            <a:extLst>
              <a:ext uri="{FF2B5EF4-FFF2-40B4-BE49-F238E27FC236}">
                <a16:creationId xmlns:a16="http://schemas.microsoft.com/office/drawing/2014/main" id="{2CDFAEFD-A6AE-452D-859F-BD7ED242E3F3}"/>
              </a:ext>
            </a:extLst>
          </p:cNvPr>
          <p:cNvSpPr>
            <a:spLocks/>
          </p:cNvSpPr>
          <p:nvPr/>
        </p:nvSpPr>
        <p:spPr>
          <a:xfrm>
            <a:off x="7232385" y="3418953"/>
            <a:ext cx="1509523" cy="120683"/>
          </a:xfrm>
          <a:prstGeom prst="roundRect">
            <a:avLst>
              <a:gd name="adj" fmla="val 50000"/>
            </a:avLst>
          </a:prstGeom>
          <a:solidFill>
            <a:srgbClr val="CD884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DDE89A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0" name="Picture 16" descr="Plan de Vida en las Comunidades Indígenas de la Amazonia | Terra ...">
            <a:extLst>
              <a:ext uri="{FF2B5EF4-FFF2-40B4-BE49-F238E27FC236}">
                <a16:creationId xmlns:a16="http://schemas.microsoft.com/office/drawing/2014/main" id="{17BB9F32-C515-4F1F-8697-4A2E8B9DB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1" r="2229" b="7218"/>
          <a:stretch/>
        </p:blipFill>
        <p:spPr bwMode="auto">
          <a:xfrm>
            <a:off x="5037374" y="1257349"/>
            <a:ext cx="1546159" cy="20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89">
            <a:extLst>
              <a:ext uri="{FF2B5EF4-FFF2-40B4-BE49-F238E27FC236}">
                <a16:creationId xmlns:a16="http://schemas.microsoft.com/office/drawing/2014/main" id="{3FF7B09D-2473-40B4-9CAE-D63E938EEF92}"/>
              </a:ext>
            </a:extLst>
          </p:cNvPr>
          <p:cNvSpPr txBox="1"/>
          <p:nvPr/>
        </p:nvSpPr>
        <p:spPr>
          <a:xfrm>
            <a:off x="4740042" y="3576760"/>
            <a:ext cx="218723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Calibri" pitchFamily="34" charset="0"/>
                <a:sym typeface="Arial"/>
              </a:rPr>
              <a:t>Débil capacidad de gestión sobre aspectos técnicos y administrativos en el sector forestal y de fauna silvestre</a:t>
            </a:r>
          </a:p>
        </p:txBody>
      </p:sp>
      <p:pic>
        <p:nvPicPr>
          <p:cNvPr id="102" name="Imagen 10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t="14201" r="5859" b="3999"/>
          <a:stretch/>
        </p:blipFill>
        <p:spPr>
          <a:xfrm>
            <a:off x="7225420" y="1983102"/>
            <a:ext cx="1558761" cy="1295401"/>
          </a:xfrm>
          <a:prstGeom prst="rect">
            <a:avLst/>
          </a:prstGeom>
        </p:spPr>
      </p:pic>
      <p:pic>
        <p:nvPicPr>
          <p:cNvPr id="103" name="Imagen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3288" y="1257349"/>
            <a:ext cx="1570893" cy="717448"/>
          </a:xfrm>
          <a:prstGeom prst="rect">
            <a:avLst/>
          </a:prstGeom>
        </p:spPr>
      </p:pic>
      <p:sp>
        <p:nvSpPr>
          <p:cNvPr id="104" name="Rectángulo 103"/>
          <p:cNvSpPr/>
          <p:nvPr/>
        </p:nvSpPr>
        <p:spPr>
          <a:xfrm>
            <a:off x="7055193" y="3576760"/>
            <a:ext cx="197797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sym typeface="Arial"/>
              </a:rPr>
              <a:t>Extracción de madera no autorizado de bosques no manejados</a:t>
            </a:r>
          </a:p>
        </p:txBody>
      </p:sp>
      <p:pic>
        <p:nvPicPr>
          <p:cNvPr id="105" name="Imagen 104"/>
          <p:cNvPicPr>
            <a:picLocks noChangeAspect="1"/>
          </p:cNvPicPr>
          <p:nvPr/>
        </p:nvPicPr>
        <p:blipFill rotWithShape="1">
          <a:blip r:embed="rId7"/>
          <a:srcRect t="85989" r="77002"/>
          <a:stretch/>
        </p:blipFill>
        <p:spPr>
          <a:xfrm>
            <a:off x="40114" y="4620358"/>
            <a:ext cx="1856692" cy="47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94" grpId="0"/>
      <p:bldP spid="95" grpId="0"/>
      <p:bldP spid="97" grpId="0" animBg="1"/>
      <p:bldP spid="98" grpId="0" animBg="1"/>
      <p:bldP spid="99" grpId="0" animBg="1"/>
      <p:bldP spid="101" grpId="0"/>
      <p:bldP spid="10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830" y="281314"/>
            <a:ext cx="8472339" cy="677196"/>
          </a:xfrm>
        </p:spPr>
        <p:txBody>
          <a:bodyPr/>
          <a:lstStyle/>
          <a:p>
            <a:r>
              <a:rPr lang="en-US" sz="2800" b="1" dirty="0"/>
              <a:t>RESULTADOS </a:t>
            </a:r>
            <a:r>
              <a:rPr lang="es-PE" sz="2800" b="1" dirty="0"/>
              <a:t>JACKKNIFE MODEL – TESTING </a:t>
            </a:r>
            <a:endParaRPr lang="en-US" sz="28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24" y="1697331"/>
            <a:ext cx="4795733" cy="3302603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21B35F6-9DCE-0047-B2AA-3113DCCB4564}"/>
              </a:ext>
            </a:extLst>
          </p:cNvPr>
          <p:cNvSpPr txBox="1">
            <a:spLocks/>
          </p:cNvSpPr>
          <p:nvPr/>
        </p:nvSpPr>
        <p:spPr>
          <a:xfrm>
            <a:off x="3509628" y="1177456"/>
            <a:ext cx="3181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i="1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Calycophyllum spruceanum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BC38399-91EC-4048-B311-3A8FB2FEDCE1}"/>
              </a:ext>
            </a:extLst>
          </p:cNvPr>
          <p:cNvSpPr txBox="1">
            <a:spLocks/>
          </p:cNvSpPr>
          <p:nvPr/>
        </p:nvSpPr>
        <p:spPr>
          <a:xfrm>
            <a:off x="5668003" y="2169969"/>
            <a:ext cx="33097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PE"/>
            </a:defPPr>
            <a:lvl1pPr>
              <a:defRPr sz="2400" b="1">
                <a:latin typeface="Bookman Old Style" panose="02050604050505020204" pitchFamily="18" charset="0"/>
              </a:defRPr>
            </a:lvl1pPr>
          </a:lstStyle>
          <a:p>
            <a:r>
              <a:rPr lang="es-PE" sz="1800" b="0" dirty="0">
                <a:latin typeface="Lato" panose="020B0604020202020204" charset="0"/>
                <a:ea typeface="Lato" panose="020B0604020202020204" charset="0"/>
                <a:cs typeface="Lato" panose="020B0604020202020204" charset="0"/>
              </a:rPr>
              <a:t>La precipitación del trimestre más fría (b19) y la pendiente (slp) son las variables ambientales con mayor contribución al modelo, explicando más del 74%.</a:t>
            </a:r>
          </a:p>
        </p:txBody>
      </p:sp>
    </p:spTree>
    <p:extLst>
      <p:ext uri="{BB962C8B-B14F-4D97-AF65-F5344CB8AC3E}">
        <p14:creationId xmlns:p14="http://schemas.microsoft.com/office/powerpoint/2010/main" val="41139866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83094" y="362277"/>
            <a:ext cx="4234721" cy="603398"/>
          </a:xfrm>
        </p:spPr>
        <p:txBody>
          <a:bodyPr/>
          <a:lstStyle/>
          <a:p>
            <a:r>
              <a:rPr lang="en-US" sz="2800" b="1" dirty="0"/>
              <a:t>CONCLUSIONES</a:t>
            </a:r>
            <a:endParaRPr lang="es-PE" sz="2800" b="1" dirty="0"/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499171"/>
              </p:ext>
            </p:extLst>
          </p:nvPr>
        </p:nvGraphicFramePr>
        <p:xfrm>
          <a:off x="346364" y="1212275"/>
          <a:ext cx="8513619" cy="3413526"/>
        </p:xfrm>
        <a:graphic>
          <a:graphicData uri="http://schemas.openxmlformats.org/drawingml/2006/table">
            <a:tbl>
              <a:tblPr>
                <a:tableStyleId>{41ECC962-802B-4246-9121-E774B799A5B8}</a:tableStyleId>
              </a:tblPr>
              <a:tblGrid>
                <a:gridCol w="2394208">
                  <a:extLst>
                    <a:ext uri="{9D8B030D-6E8A-4147-A177-3AD203B41FA5}">
                      <a16:colId xmlns:a16="http://schemas.microsoft.com/office/drawing/2014/main" val="787623092"/>
                    </a:ext>
                  </a:extLst>
                </a:gridCol>
                <a:gridCol w="1002566">
                  <a:extLst>
                    <a:ext uri="{9D8B030D-6E8A-4147-A177-3AD203B41FA5}">
                      <a16:colId xmlns:a16="http://schemas.microsoft.com/office/drawing/2014/main" val="202554915"/>
                    </a:ext>
                  </a:extLst>
                </a:gridCol>
                <a:gridCol w="1112985">
                  <a:extLst>
                    <a:ext uri="{9D8B030D-6E8A-4147-A177-3AD203B41FA5}">
                      <a16:colId xmlns:a16="http://schemas.microsoft.com/office/drawing/2014/main" val="3535455373"/>
                    </a:ext>
                  </a:extLst>
                </a:gridCol>
                <a:gridCol w="1286438">
                  <a:extLst>
                    <a:ext uri="{9D8B030D-6E8A-4147-A177-3AD203B41FA5}">
                      <a16:colId xmlns:a16="http://schemas.microsoft.com/office/drawing/2014/main" val="3626384383"/>
                    </a:ext>
                  </a:extLst>
                </a:gridCol>
                <a:gridCol w="1358711">
                  <a:extLst>
                    <a:ext uri="{9D8B030D-6E8A-4147-A177-3AD203B41FA5}">
                      <a16:colId xmlns:a16="http://schemas.microsoft.com/office/drawing/2014/main" val="2205427854"/>
                    </a:ext>
                  </a:extLst>
                </a:gridCol>
                <a:gridCol w="1358711">
                  <a:extLst>
                    <a:ext uri="{9D8B030D-6E8A-4147-A177-3AD203B41FA5}">
                      <a16:colId xmlns:a16="http://schemas.microsoft.com/office/drawing/2014/main" val="2153379657"/>
                    </a:ext>
                  </a:extLst>
                </a:gridCol>
              </a:tblGrid>
              <a:tr h="2290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6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CARACTERÍSTICA</a:t>
                      </a:r>
                      <a:endParaRPr lang="es-PE" sz="16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ESPECIES</a:t>
                      </a:r>
                      <a:endParaRPr lang="es-PE" sz="1400" b="1" i="0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b"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749749"/>
                  </a:ext>
                </a:extLst>
              </a:tr>
              <a:tr h="76360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Calycophyllum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spruceanum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“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Capirona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”</a:t>
                      </a:r>
                      <a:endParaRPr lang="es-PE" sz="1200" b="1" i="1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Ceiba 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pentandra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“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Lupuna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”</a:t>
                      </a:r>
                      <a:endParaRPr lang="es-PE" sz="1200" b="1" i="1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2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Género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:</a:t>
                      </a:r>
                    </a:p>
                    <a:p>
                      <a:pPr algn="ctr" rtl="0" fontAlgn="ctr"/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Dipteryx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“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Shihuahuaco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”</a:t>
                      </a:r>
                      <a:endParaRPr lang="es-PE" sz="1200" b="1" i="1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Cedrelinga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cateniformis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“ Tornillo”</a:t>
                      </a:r>
                      <a:endParaRPr lang="es-PE" sz="1200" b="1" i="1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Virola 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sebifera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 “</a:t>
                      </a:r>
                      <a:r>
                        <a:rPr lang="es-PE" sz="1200" b="1" u="none" strike="noStrike" dirty="0" err="1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Cumala</a:t>
                      </a:r>
                      <a:r>
                        <a:rPr lang="es-PE" sz="1200" b="1" u="none" strike="noStrike" dirty="0">
                          <a:solidFill>
                            <a:schemeClr val="bg1"/>
                          </a:solidFill>
                          <a:effectLst/>
                          <a:latin typeface="Lato" panose="020F0502020204030203" pitchFamily="34" charset="77"/>
                        </a:rPr>
                        <a:t>”</a:t>
                      </a:r>
                      <a:endParaRPr lang="es-PE" sz="1200" b="1" i="1" u="none" strike="noStrike" dirty="0">
                        <a:solidFill>
                          <a:schemeClr val="bg1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096956"/>
                  </a:ext>
                </a:extLst>
              </a:tr>
              <a:tr h="22908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b="1" u="none" strike="noStrike" dirty="0">
                          <a:effectLst/>
                          <a:latin typeface="Lato" panose="020F0502020204030203" pitchFamily="34" charset="77"/>
                        </a:rPr>
                        <a:t> Altura comercial promedio (m)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15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17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16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Lato" panose="020F0502020204030203" pitchFamily="34" charset="77"/>
                        </a:rPr>
                        <a:t>16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>
                          <a:effectLst/>
                          <a:latin typeface="Lato" panose="020F0502020204030203" pitchFamily="34" charset="77"/>
                        </a:rPr>
                        <a:t>17</a:t>
                      </a:r>
                      <a:endParaRPr lang="es-PE" sz="1400" b="0" i="0" u="none" strike="noStrike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4767181"/>
                  </a:ext>
                </a:extLst>
              </a:tr>
              <a:tr h="22908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PE" sz="1400" b="1" u="none" strike="noStrike" dirty="0">
                          <a:effectLst/>
                          <a:latin typeface="Lato" panose="020F0502020204030203" pitchFamily="34" charset="77"/>
                        </a:rPr>
                        <a:t> Área basal promedio (</a:t>
                      </a:r>
                      <a:r>
                        <a:rPr lang="es-PE" sz="14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s-PE" sz="1400" b="1" i="0" u="none" strike="noStrike" cap="none" baseline="30000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lang="es-PE" sz="1400" b="1" u="none" strike="noStrike" dirty="0">
                          <a:effectLst/>
                          <a:latin typeface="Lato" panose="020F0502020204030203" pitchFamily="34" charset="77"/>
                        </a:rPr>
                        <a:t>)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0.43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1.08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0.68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0.88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>
                          <a:effectLst/>
                          <a:latin typeface="Lato" panose="020F0502020204030203" pitchFamily="34" charset="77"/>
                        </a:rPr>
                        <a:t>0.35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1755034"/>
                  </a:ext>
                </a:extLst>
              </a:tr>
              <a:tr h="419983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b="1" u="none" strike="noStrike" dirty="0">
                          <a:effectLst/>
                          <a:latin typeface="Lato" panose="020F0502020204030203" pitchFamily="34" charset="77"/>
                        </a:rPr>
                        <a:t>  Ecozona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PE" sz="13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Hidrom</a:t>
                      </a:r>
                      <a:r>
                        <a:rPr lang="es-MX" sz="13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ó</a:t>
                      </a:r>
                      <a:r>
                        <a:rPr lang="es-PE" sz="13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rfica</a:t>
                      </a:r>
                      <a:endParaRPr lang="es-PE" sz="1300" b="0" i="0" u="none" strike="noStrike" cap="non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300" u="none" strike="noStrike" dirty="0">
                          <a:effectLst/>
                          <a:latin typeface="Lato" panose="020F0502020204030203" pitchFamily="34" charset="77"/>
                        </a:rPr>
                        <a:t>Selva Baja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92289"/>
                  </a:ext>
                </a:extLst>
              </a:tr>
              <a:tr h="44835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b="1" u="none" strike="noStrike" dirty="0">
                          <a:effectLst/>
                          <a:latin typeface="Lato" panose="020F0502020204030203" pitchFamily="34" charset="77"/>
                        </a:rPr>
                        <a:t> Ecosistema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300" u="none" strike="noStrike" dirty="0">
                          <a:effectLst/>
                          <a:latin typeface="Lato" panose="020F0502020204030203" pitchFamily="34" charset="77"/>
                        </a:rPr>
                        <a:t>Bosque aluvial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PE" sz="1300" u="none" strike="noStrike" dirty="0">
                          <a:effectLst/>
                          <a:latin typeface="Lato" panose="020F0502020204030203" pitchFamily="34" charset="77"/>
                        </a:rPr>
                        <a:t>Bosque de colina baja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112370"/>
                  </a:ext>
                </a:extLst>
              </a:tr>
              <a:tr h="896704">
                <a:tc>
                  <a:txBody>
                    <a:bodyPr/>
                    <a:lstStyle/>
                    <a:p>
                      <a:pPr algn="l" fontAlgn="ctr"/>
                      <a:r>
                        <a:rPr lang="es-PE" sz="1400" b="1" u="none" strike="noStrike" dirty="0">
                          <a:effectLst/>
                          <a:latin typeface="Lato" panose="020F0502020204030203" pitchFamily="34" charset="77"/>
                        </a:rPr>
                        <a:t>Variables representativas del                 modelo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300" u="none" strike="noStrike" dirty="0">
                          <a:effectLst/>
                          <a:latin typeface="Lato" panose="020F0502020204030203" pitchFamily="34" charset="77"/>
                        </a:rPr>
                        <a:t>Precipitación trimestral </a:t>
                      </a: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más</a:t>
                      </a:r>
                      <a:endParaRPr lang="es-PE" sz="1300" b="0" i="0" u="none" strike="noStrike" cap="non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 fontAlgn="ctr"/>
                      <a:r>
                        <a:rPr lang="es-MX" sz="1300" u="none" strike="noStrike" dirty="0">
                          <a:effectLst/>
                          <a:latin typeface="Lato" panose="020F0502020204030203" pitchFamily="34" charset="77"/>
                        </a:rPr>
                        <a:t> fría y la pendiente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300" u="none" strike="noStrike" dirty="0">
                          <a:effectLst/>
                          <a:latin typeface="Lato" panose="020F0502020204030203" pitchFamily="34" charset="77"/>
                        </a:rPr>
                        <a:t>Precipitación trimestre más fría</a:t>
                      </a:r>
                      <a:endParaRPr lang="es-PE" sz="13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sz="1300" u="none" strike="noStrike" dirty="0">
                          <a:effectLst/>
                          <a:latin typeface="Lato" panose="020F0502020204030203" pitchFamily="34" charset="77"/>
                        </a:rPr>
                        <a:t>Precipitación trimestre </a:t>
                      </a:r>
                      <a:r>
                        <a:rPr lang="es-MX" sz="13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Lato" panose="020F0502020204030203" pitchFamily="34" charset="77"/>
                          <a:ea typeface="Arial"/>
                          <a:cs typeface="Arial"/>
                          <a:sym typeface="Arial"/>
                        </a:rPr>
                        <a:t>más</a:t>
                      </a:r>
                      <a:endParaRPr lang="es-PE" sz="1300" b="0" i="0" u="none" strike="noStrike" cap="non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  <a:ea typeface="Arial"/>
                        <a:cs typeface="Arial"/>
                        <a:sym typeface="Arial"/>
                      </a:endParaRPr>
                    </a:p>
                    <a:p>
                      <a:pPr algn="ctr" fontAlgn="ctr"/>
                      <a:r>
                        <a:rPr lang="es-MX" sz="1300" u="none" strike="noStrike" dirty="0">
                          <a:effectLst/>
                          <a:latin typeface="Lato" panose="020F0502020204030203" pitchFamily="34" charset="77"/>
                        </a:rPr>
                        <a:t> fría y la pendiente</a:t>
                      </a:r>
                      <a:endParaRPr lang="es-MX" sz="1300" b="0" i="0" u="none" strike="noStrike" dirty="0">
                        <a:solidFill>
                          <a:srgbClr val="000000"/>
                        </a:solidFill>
                        <a:effectLst/>
                        <a:latin typeface="Lato" panose="020F0502020204030203" pitchFamily="34" charset="77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31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503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13" y="244513"/>
            <a:ext cx="6643352" cy="655171"/>
          </a:xfrm>
        </p:spPr>
        <p:txBody>
          <a:bodyPr/>
          <a:lstStyle/>
          <a:p>
            <a:r>
              <a:rPr lang="en-US" sz="2800" b="1" dirty="0"/>
              <a:t>CONTRIBUCIÓN DEL ESTUDIO</a:t>
            </a:r>
          </a:p>
        </p:txBody>
      </p:sp>
      <p:grpSp>
        <p:nvGrpSpPr>
          <p:cNvPr id="5" name="Group 57">
            <a:extLst>
              <a:ext uri="{FF2B5EF4-FFF2-40B4-BE49-F238E27FC236}">
                <a16:creationId xmlns:a16="http://schemas.microsoft.com/office/drawing/2014/main" id="{8AD58FBC-F507-6140-9AEE-F986CD962D56}"/>
              </a:ext>
            </a:extLst>
          </p:cNvPr>
          <p:cNvGrpSpPr/>
          <p:nvPr/>
        </p:nvGrpSpPr>
        <p:grpSpPr>
          <a:xfrm>
            <a:off x="589413" y="1492824"/>
            <a:ext cx="1079941" cy="933428"/>
            <a:chOff x="1568591" y="3149596"/>
            <a:chExt cx="2879841" cy="2489139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8A73DFA2-7CA9-424C-BCDF-EBD6550B5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215" y="3149596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rgbClr val="CD884E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B2718EF2-C004-F248-887A-DAA4458C0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591" y="3548698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CFB87D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354C8F0A-D531-1F4E-909D-8B9313306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722" y="3149596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CFB87B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B7434AC-5933-CD4E-833B-B4F469FF6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279" y="3462577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58">
            <a:extLst>
              <a:ext uri="{FF2B5EF4-FFF2-40B4-BE49-F238E27FC236}">
                <a16:creationId xmlns:a16="http://schemas.microsoft.com/office/drawing/2014/main" id="{D69DADE2-B7C6-5B46-B36D-D504C271DEA8}"/>
              </a:ext>
            </a:extLst>
          </p:cNvPr>
          <p:cNvGrpSpPr/>
          <p:nvPr/>
        </p:nvGrpSpPr>
        <p:grpSpPr>
          <a:xfrm>
            <a:off x="589413" y="2854539"/>
            <a:ext cx="1079941" cy="933428"/>
            <a:chOff x="1568591" y="6780833"/>
            <a:chExt cx="2879841" cy="2489139"/>
          </a:xfrm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2C556C87-FD85-7D43-9CAF-CDBF75094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215" y="6780833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rgbClr val="B65E45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89B139DB-A4BB-A641-8DDA-4FC5443A0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591" y="7179935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CC884F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769AA396-73DD-7846-B11F-68BCAE8A9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722" y="6780833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CC884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57DA7FE-7931-414C-BE97-374FE7AB0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279" y="7093814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60">
            <a:extLst>
              <a:ext uri="{FF2B5EF4-FFF2-40B4-BE49-F238E27FC236}">
                <a16:creationId xmlns:a16="http://schemas.microsoft.com/office/drawing/2014/main" id="{A84791FA-C55A-624C-A730-35C8475D02CC}"/>
              </a:ext>
            </a:extLst>
          </p:cNvPr>
          <p:cNvGrpSpPr/>
          <p:nvPr/>
        </p:nvGrpSpPr>
        <p:grpSpPr>
          <a:xfrm>
            <a:off x="4806158" y="1492824"/>
            <a:ext cx="1079941" cy="933428"/>
            <a:chOff x="12813244" y="3149596"/>
            <a:chExt cx="2879841" cy="2489139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75C3F7F6-800D-6745-8CE9-6DD9B7151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868" y="3149596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rgbClr val="7288AC">
                <a:lumMod val="75000"/>
              </a:srgb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6FAD3F91-CA49-254C-BA20-AAF218EE7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3244" y="3548698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49A3CD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A60D4AEA-C649-6842-BFDE-8FD6CD688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7375" y="3149596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49A3CD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3FD825F-F00B-C747-99A9-6C53F8585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7932" y="3462577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61">
            <a:extLst>
              <a:ext uri="{FF2B5EF4-FFF2-40B4-BE49-F238E27FC236}">
                <a16:creationId xmlns:a16="http://schemas.microsoft.com/office/drawing/2014/main" id="{1D1DBB91-A171-404A-ADA3-472AACB98DB7}"/>
              </a:ext>
            </a:extLst>
          </p:cNvPr>
          <p:cNvGrpSpPr/>
          <p:nvPr/>
        </p:nvGrpSpPr>
        <p:grpSpPr>
          <a:xfrm>
            <a:off x="4806158" y="2854539"/>
            <a:ext cx="1079941" cy="933428"/>
            <a:chOff x="12813244" y="6780833"/>
            <a:chExt cx="2879841" cy="2489139"/>
          </a:xfrm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id="{9B117E06-DBAA-FB4C-B8D1-E70F8A901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868" y="6780833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rgbClr val="CD884E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25366971-10FD-944C-B3E0-D7A035EA9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3244" y="7179935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B65E45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07FEAAD9-C847-DA42-AC6E-6EF63CEC8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7375" y="6780833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B65E45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81CA56-D79A-5245-BD4D-8451340B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7932" y="7093814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33">
            <a:extLst>
              <a:ext uri="{FF2B5EF4-FFF2-40B4-BE49-F238E27FC236}">
                <a16:creationId xmlns:a16="http://schemas.microsoft.com/office/drawing/2014/main" id="{49D1A633-25AA-3A45-A08C-3A9AC9756039}"/>
              </a:ext>
            </a:extLst>
          </p:cNvPr>
          <p:cNvSpPr txBox="1"/>
          <p:nvPr/>
        </p:nvSpPr>
        <p:spPr>
          <a:xfrm>
            <a:off x="913383" y="1652437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1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C81DB5C5-9819-2B4F-9431-4D33EB171026}"/>
              </a:ext>
            </a:extLst>
          </p:cNvPr>
          <p:cNvSpPr txBox="1"/>
          <p:nvPr/>
        </p:nvSpPr>
        <p:spPr>
          <a:xfrm>
            <a:off x="5130151" y="1652437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3</a:t>
            </a: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438C9CF9-5CF3-B847-A0F8-CA3806AEF559}"/>
              </a:ext>
            </a:extLst>
          </p:cNvPr>
          <p:cNvSpPr txBox="1"/>
          <p:nvPr/>
        </p:nvSpPr>
        <p:spPr>
          <a:xfrm>
            <a:off x="913383" y="3014151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2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AB4E2F38-F518-3E49-ACDB-8064E953AF22}"/>
              </a:ext>
            </a:extLst>
          </p:cNvPr>
          <p:cNvSpPr txBox="1"/>
          <p:nvPr/>
        </p:nvSpPr>
        <p:spPr>
          <a:xfrm>
            <a:off x="5130151" y="3014151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4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3D81839-5334-BC40-97DC-9DC563427266}"/>
              </a:ext>
            </a:extLst>
          </p:cNvPr>
          <p:cNvSpPr txBox="1">
            <a:spLocks/>
          </p:cNvSpPr>
          <p:nvPr/>
        </p:nvSpPr>
        <p:spPr>
          <a:xfrm>
            <a:off x="1868897" y="1631656"/>
            <a:ext cx="2559785" cy="804066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07864">
              <a:lnSpc>
                <a:spcPts val="1538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Generar información para la evaluación de la existencia del recurso forestal en los Planes de Manejo.</a:t>
            </a:r>
            <a:endParaRPr lang="en-US" sz="1500" b="1" dirty="0">
              <a:solidFill>
                <a:schemeClr val="tx1"/>
              </a:solidFill>
              <a:latin typeface="Lato" panose="020F0502020204030203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24ED328-B299-F542-A094-B90EBCA4F372}"/>
              </a:ext>
            </a:extLst>
          </p:cNvPr>
          <p:cNvSpPr txBox="1">
            <a:spLocks/>
          </p:cNvSpPr>
          <p:nvPr/>
        </p:nvSpPr>
        <p:spPr>
          <a:xfrm>
            <a:off x="1868897" y="2951334"/>
            <a:ext cx="2548697" cy="83099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15727">
              <a:lnSpc>
                <a:spcPct val="115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Contribuir en la valoración del potencial maderable en las regiones del ámbito del estudio.</a:t>
            </a:r>
            <a:endParaRPr lang="es-PE" sz="1500" b="1" dirty="0">
              <a:solidFill>
                <a:schemeClr val="tx1"/>
              </a:solidFill>
              <a:latin typeface="Lato" panose="020F050202020403020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9193B0C-D317-2748-AB8D-F0D9607953ED}"/>
              </a:ext>
            </a:extLst>
          </p:cNvPr>
          <p:cNvSpPr txBox="1">
            <a:spLocks/>
          </p:cNvSpPr>
          <p:nvPr/>
        </p:nvSpPr>
        <p:spPr>
          <a:xfrm>
            <a:off x="6085644" y="1637752"/>
            <a:ext cx="2524956" cy="83099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15727">
              <a:lnSpc>
                <a:spcPct val="115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Replicar el estudio para otras especies forestales de interés en cada región.</a:t>
            </a:r>
            <a:endParaRPr lang="es-PE" sz="1500" b="1" dirty="0">
              <a:solidFill>
                <a:schemeClr val="tx1"/>
              </a:solidFill>
              <a:latin typeface="Lato" panose="020F050202020403020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E270F6EC-BF8E-E546-AD19-764CD9099358}"/>
              </a:ext>
            </a:extLst>
          </p:cNvPr>
          <p:cNvSpPr txBox="1">
            <a:spLocks/>
          </p:cNvSpPr>
          <p:nvPr/>
        </p:nvSpPr>
        <p:spPr>
          <a:xfrm>
            <a:off x="6098516" y="2882869"/>
            <a:ext cx="2512084" cy="1096454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15727">
              <a:lnSpc>
                <a:spcPct val="115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Promover acciones técnicas (silvicultural) y normativas para la conservación, reforestación y/o manejo del recurso forestal.</a:t>
            </a:r>
            <a:endParaRPr lang="es-PE" sz="1500" b="1" dirty="0">
              <a:solidFill>
                <a:schemeClr val="tx1"/>
              </a:solidFill>
              <a:latin typeface="Lato" panose="020F050202020403020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161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420" y="270978"/>
            <a:ext cx="6369886" cy="643896"/>
          </a:xfrm>
        </p:spPr>
        <p:txBody>
          <a:bodyPr/>
          <a:lstStyle/>
          <a:p>
            <a:r>
              <a:rPr lang="en-US" sz="2800" b="1" dirty="0"/>
              <a:t>CONTRIBUCIÓN DEL ESTUDIO</a:t>
            </a:r>
          </a:p>
        </p:txBody>
      </p:sp>
      <p:grpSp>
        <p:nvGrpSpPr>
          <p:cNvPr id="5" name="Group 57">
            <a:extLst>
              <a:ext uri="{FF2B5EF4-FFF2-40B4-BE49-F238E27FC236}">
                <a16:creationId xmlns:a16="http://schemas.microsoft.com/office/drawing/2014/main" id="{8AD58FBC-F507-6140-9AEE-F986CD962D56}"/>
              </a:ext>
            </a:extLst>
          </p:cNvPr>
          <p:cNvGrpSpPr/>
          <p:nvPr/>
        </p:nvGrpSpPr>
        <p:grpSpPr>
          <a:xfrm>
            <a:off x="589413" y="1492824"/>
            <a:ext cx="1079941" cy="933428"/>
            <a:chOff x="1568591" y="3149596"/>
            <a:chExt cx="2879841" cy="2489139"/>
          </a:xfrm>
        </p:grpSpPr>
        <p:sp>
          <p:nvSpPr>
            <p:cNvPr id="6" name="Freeform 1">
              <a:extLst>
                <a:ext uri="{FF2B5EF4-FFF2-40B4-BE49-F238E27FC236}">
                  <a16:creationId xmlns:a16="http://schemas.microsoft.com/office/drawing/2014/main" id="{8A73DFA2-7CA9-424C-BCDF-EBD6550B5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215" y="3149596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B2718EF2-C004-F248-887A-DAA4458C0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591" y="3548698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1B7652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354C8F0A-D531-1F4E-909D-8B9313306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722" y="3149596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1A724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2B7434AC-5933-CD4E-833B-B4F469FF6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279" y="3462577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58">
            <a:extLst>
              <a:ext uri="{FF2B5EF4-FFF2-40B4-BE49-F238E27FC236}">
                <a16:creationId xmlns:a16="http://schemas.microsoft.com/office/drawing/2014/main" id="{D69DADE2-B7C6-5B46-B36D-D504C271DEA8}"/>
              </a:ext>
            </a:extLst>
          </p:cNvPr>
          <p:cNvGrpSpPr/>
          <p:nvPr/>
        </p:nvGrpSpPr>
        <p:grpSpPr>
          <a:xfrm>
            <a:off x="589413" y="2854539"/>
            <a:ext cx="1079941" cy="933428"/>
            <a:chOff x="1568591" y="6780833"/>
            <a:chExt cx="2879841" cy="2489139"/>
          </a:xfrm>
        </p:grpSpPr>
        <p:sp>
          <p:nvSpPr>
            <p:cNvPr id="11" name="Freeform 1">
              <a:extLst>
                <a:ext uri="{FF2B5EF4-FFF2-40B4-BE49-F238E27FC236}">
                  <a16:creationId xmlns:a16="http://schemas.microsoft.com/office/drawing/2014/main" id="{2C556C87-FD85-7D43-9CAF-CDBF75094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215" y="6780833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2">
              <a:extLst>
                <a:ext uri="{FF2B5EF4-FFF2-40B4-BE49-F238E27FC236}">
                  <a16:creationId xmlns:a16="http://schemas.microsoft.com/office/drawing/2014/main" id="{89B139DB-A4BB-A641-8DDA-4FC5443A04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8591" y="7179935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5B4538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769AA396-73DD-7846-B11F-68BCAE8A9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2722" y="6780833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5B4538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57DA7FE-7931-414C-BE97-374FE7AB0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3279" y="7093814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Group 60">
            <a:extLst>
              <a:ext uri="{FF2B5EF4-FFF2-40B4-BE49-F238E27FC236}">
                <a16:creationId xmlns:a16="http://schemas.microsoft.com/office/drawing/2014/main" id="{A84791FA-C55A-624C-A730-35C8475D02CC}"/>
              </a:ext>
            </a:extLst>
          </p:cNvPr>
          <p:cNvGrpSpPr/>
          <p:nvPr/>
        </p:nvGrpSpPr>
        <p:grpSpPr>
          <a:xfrm>
            <a:off x="4723032" y="1492824"/>
            <a:ext cx="1079941" cy="933428"/>
            <a:chOff x="12813244" y="3149596"/>
            <a:chExt cx="2879841" cy="2489139"/>
          </a:xfrm>
        </p:grpSpPr>
        <p:sp>
          <p:nvSpPr>
            <p:cNvPr id="16" name="Freeform 1">
              <a:extLst>
                <a:ext uri="{FF2B5EF4-FFF2-40B4-BE49-F238E27FC236}">
                  <a16:creationId xmlns:a16="http://schemas.microsoft.com/office/drawing/2014/main" id="{75C3F7F6-800D-6745-8CE9-6DD9B7151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868" y="3149596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6FAD3F91-CA49-254C-BA20-AAF218EE7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3244" y="3548698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698C83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A60D4AEA-C649-6842-BFDE-8FD6CD688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7375" y="3149596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688B83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3FD825F-F00B-C747-99A9-6C53F85855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7932" y="3462577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61">
            <a:extLst>
              <a:ext uri="{FF2B5EF4-FFF2-40B4-BE49-F238E27FC236}">
                <a16:creationId xmlns:a16="http://schemas.microsoft.com/office/drawing/2014/main" id="{1D1DBB91-A171-404A-ADA3-472AACB98DB7}"/>
              </a:ext>
            </a:extLst>
          </p:cNvPr>
          <p:cNvGrpSpPr/>
          <p:nvPr/>
        </p:nvGrpSpPr>
        <p:grpSpPr>
          <a:xfrm>
            <a:off x="4723032" y="2854539"/>
            <a:ext cx="1079941" cy="933428"/>
            <a:chOff x="12813244" y="6780833"/>
            <a:chExt cx="2879841" cy="2489139"/>
          </a:xfrm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id="{9B117E06-DBAA-FB4C-B8D1-E70F8A901C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25868" y="6780833"/>
              <a:ext cx="1048168" cy="594453"/>
            </a:xfrm>
            <a:custGeom>
              <a:avLst/>
              <a:gdLst>
                <a:gd name="T0" fmla="*/ 1258 w 2703"/>
                <a:gd name="T1" fmla="*/ 0 h 1246"/>
                <a:gd name="T2" fmla="*/ 2702 w 2703"/>
                <a:gd name="T3" fmla="*/ 1245 h 1246"/>
                <a:gd name="T4" fmla="*/ 0 w 2703"/>
                <a:gd name="T5" fmla="*/ 1034 h 1246"/>
                <a:gd name="T6" fmla="*/ 1258 w 2703"/>
                <a:gd name="T7" fmla="*/ 0 h 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03" h="1246">
                  <a:moveTo>
                    <a:pt x="1258" y="0"/>
                  </a:moveTo>
                  <a:lnTo>
                    <a:pt x="2702" y="1245"/>
                  </a:lnTo>
                  <a:lnTo>
                    <a:pt x="0" y="1034"/>
                  </a:lnTo>
                  <a:lnTo>
                    <a:pt x="1258" y="0"/>
                  </a:lnTo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 dirty="0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25366971-10FD-944C-B3E0-D7A035EA9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3244" y="7179935"/>
              <a:ext cx="2879841" cy="2090037"/>
            </a:xfrm>
            <a:prstGeom prst="roundRect">
              <a:avLst>
                <a:gd name="adj" fmla="val 9085"/>
              </a:avLst>
            </a:prstGeom>
            <a:solidFill>
              <a:srgbClr val="FFFFFF"/>
            </a:solidFill>
            <a:ln w="76200">
              <a:solidFill>
                <a:srgbClr val="CC884F"/>
              </a:solidFill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07FEAAD9-C847-DA42-AC6E-6EF63CEC8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17375" y="6780833"/>
              <a:ext cx="1699337" cy="2113143"/>
            </a:xfrm>
            <a:custGeom>
              <a:avLst/>
              <a:gdLst>
                <a:gd name="T0" fmla="*/ 3492 w 3566"/>
                <a:gd name="T1" fmla="*/ 4433 h 4434"/>
                <a:gd name="T2" fmla="*/ 73 w 3566"/>
                <a:gd name="T3" fmla="*/ 4433 h 4434"/>
                <a:gd name="T4" fmla="*/ 73 w 3566"/>
                <a:gd name="T5" fmla="*/ 4433 h 4434"/>
                <a:gd name="T6" fmla="*/ 0 w 3566"/>
                <a:gd name="T7" fmla="*/ 4361 h 4434"/>
                <a:gd name="T8" fmla="*/ 0 w 3566"/>
                <a:gd name="T9" fmla="*/ 0 h 4434"/>
                <a:gd name="T10" fmla="*/ 3565 w 3566"/>
                <a:gd name="T11" fmla="*/ 0 h 4434"/>
                <a:gd name="T12" fmla="*/ 3565 w 3566"/>
                <a:gd name="T13" fmla="*/ 4361 h 4434"/>
                <a:gd name="T14" fmla="*/ 3565 w 3566"/>
                <a:gd name="T15" fmla="*/ 4361 h 4434"/>
                <a:gd name="T16" fmla="*/ 3492 w 3566"/>
                <a:gd name="T17" fmla="*/ 4433 h 4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66" h="4434">
                  <a:moveTo>
                    <a:pt x="3492" y="4433"/>
                  </a:moveTo>
                  <a:lnTo>
                    <a:pt x="73" y="4433"/>
                  </a:lnTo>
                  <a:lnTo>
                    <a:pt x="73" y="4433"/>
                  </a:lnTo>
                  <a:cubicBezTo>
                    <a:pt x="33" y="4433"/>
                    <a:pt x="0" y="4401"/>
                    <a:pt x="0" y="4361"/>
                  </a:cubicBezTo>
                  <a:lnTo>
                    <a:pt x="0" y="0"/>
                  </a:lnTo>
                  <a:lnTo>
                    <a:pt x="3565" y="0"/>
                  </a:lnTo>
                  <a:lnTo>
                    <a:pt x="3565" y="4361"/>
                  </a:lnTo>
                  <a:lnTo>
                    <a:pt x="3565" y="4361"/>
                  </a:lnTo>
                  <a:cubicBezTo>
                    <a:pt x="3565" y="4401"/>
                    <a:pt x="3532" y="4433"/>
                    <a:pt x="3492" y="4433"/>
                  </a:cubicBezTo>
                </a:path>
              </a:pathLst>
            </a:custGeom>
            <a:solidFill>
              <a:srgbClr val="CB894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81CA56-D79A-5245-BD4D-8451340B0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37932" y="7093814"/>
              <a:ext cx="1258225" cy="1487183"/>
            </a:xfrm>
            <a:custGeom>
              <a:avLst/>
              <a:gdLst>
                <a:gd name="T0" fmla="*/ 318 w 2641"/>
                <a:gd name="T1" fmla="*/ 105 h 3123"/>
                <a:gd name="T2" fmla="*/ 318 w 2641"/>
                <a:gd name="T3" fmla="*/ 105 h 3123"/>
                <a:gd name="T4" fmla="*/ 106 w 2641"/>
                <a:gd name="T5" fmla="*/ 318 h 3123"/>
                <a:gd name="T6" fmla="*/ 106 w 2641"/>
                <a:gd name="T7" fmla="*/ 2803 h 3123"/>
                <a:gd name="T8" fmla="*/ 106 w 2641"/>
                <a:gd name="T9" fmla="*/ 2803 h 3123"/>
                <a:gd name="T10" fmla="*/ 318 w 2641"/>
                <a:gd name="T11" fmla="*/ 3016 h 3123"/>
                <a:gd name="T12" fmla="*/ 2322 w 2641"/>
                <a:gd name="T13" fmla="*/ 3016 h 3123"/>
                <a:gd name="T14" fmla="*/ 2322 w 2641"/>
                <a:gd name="T15" fmla="*/ 3016 h 3123"/>
                <a:gd name="T16" fmla="*/ 2535 w 2641"/>
                <a:gd name="T17" fmla="*/ 2803 h 3123"/>
                <a:gd name="T18" fmla="*/ 2535 w 2641"/>
                <a:gd name="T19" fmla="*/ 318 h 3123"/>
                <a:gd name="T20" fmla="*/ 2535 w 2641"/>
                <a:gd name="T21" fmla="*/ 318 h 3123"/>
                <a:gd name="T22" fmla="*/ 2322 w 2641"/>
                <a:gd name="T23" fmla="*/ 105 h 3123"/>
                <a:gd name="T24" fmla="*/ 318 w 2641"/>
                <a:gd name="T25" fmla="*/ 105 h 3123"/>
                <a:gd name="T26" fmla="*/ 2322 w 2641"/>
                <a:gd name="T27" fmla="*/ 3122 h 3123"/>
                <a:gd name="T28" fmla="*/ 318 w 2641"/>
                <a:gd name="T29" fmla="*/ 3122 h 3123"/>
                <a:gd name="T30" fmla="*/ 318 w 2641"/>
                <a:gd name="T31" fmla="*/ 3122 h 3123"/>
                <a:gd name="T32" fmla="*/ 0 w 2641"/>
                <a:gd name="T33" fmla="*/ 2803 h 3123"/>
                <a:gd name="T34" fmla="*/ 0 w 2641"/>
                <a:gd name="T35" fmla="*/ 318 h 3123"/>
                <a:gd name="T36" fmla="*/ 0 w 2641"/>
                <a:gd name="T37" fmla="*/ 318 h 3123"/>
                <a:gd name="T38" fmla="*/ 318 w 2641"/>
                <a:gd name="T39" fmla="*/ 0 h 3123"/>
                <a:gd name="T40" fmla="*/ 2322 w 2641"/>
                <a:gd name="T41" fmla="*/ 0 h 3123"/>
                <a:gd name="T42" fmla="*/ 2322 w 2641"/>
                <a:gd name="T43" fmla="*/ 0 h 3123"/>
                <a:gd name="T44" fmla="*/ 2640 w 2641"/>
                <a:gd name="T45" fmla="*/ 318 h 3123"/>
                <a:gd name="T46" fmla="*/ 2640 w 2641"/>
                <a:gd name="T47" fmla="*/ 2803 h 3123"/>
                <a:gd name="T48" fmla="*/ 2640 w 2641"/>
                <a:gd name="T49" fmla="*/ 2803 h 3123"/>
                <a:gd name="T50" fmla="*/ 2322 w 2641"/>
                <a:gd name="T51" fmla="*/ 3122 h 3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41" h="3123">
                  <a:moveTo>
                    <a:pt x="318" y="105"/>
                  </a:moveTo>
                  <a:lnTo>
                    <a:pt x="318" y="105"/>
                  </a:lnTo>
                  <a:cubicBezTo>
                    <a:pt x="201" y="105"/>
                    <a:pt x="106" y="201"/>
                    <a:pt x="106" y="318"/>
                  </a:cubicBezTo>
                  <a:lnTo>
                    <a:pt x="106" y="2803"/>
                  </a:lnTo>
                  <a:lnTo>
                    <a:pt x="106" y="2803"/>
                  </a:lnTo>
                  <a:cubicBezTo>
                    <a:pt x="106" y="2920"/>
                    <a:pt x="201" y="3016"/>
                    <a:pt x="318" y="3016"/>
                  </a:cubicBezTo>
                  <a:lnTo>
                    <a:pt x="2322" y="3016"/>
                  </a:lnTo>
                  <a:lnTo>
                    <a:pt x="2322" y="3016"/>
                  </a:lnTo>
                  <a:cubicBezTo>
                    <a:pt x="2439" y="3016"/>
                    <a:pt x="2535" y="2920"/>
                    <a:pt x="2535" y="2803"/>
                  </a:cubicBezTo>
                  <a:lnTo>
                    <a:pt x="2535" y="318"/>
                  </a:lnTo>
                  <a:lnTo>
                    <a:pt x="2535" y="318"/>
                  </a:lnTo>
                  <a:cubicBezTo>
                    <a:pt x="2535" y="201"/>
                    <a:pt x="2439" y="105"/>
                    <a:pt x="2322" y="105"/>
                  </a:cubicBezTo>
                  <a:lnTo>
                    <a:pt x="318" y="105"/>
                  </a:lnTo>
                  <a:close/>
                  <a:moveTo>
                    <a:pt x="2322" y="3122"/>
                  </a:moveTo>
                  <a:lnTo>
                    <a:pt x="318" y="3122"/>
                  </a:lnTo>
                  <a:lnTo>
                    <a:pt x="318" y="3122"/>
                  </a:lnTo>
                  <a:cubicBezTo>
                    <a:pt x="143" y="3122"/>
                    <a:pt x="0" y="2979"/>
                    <a:pt x="0" y="2803"/>
                  </a:cubicBezTo>
                  <a:lnTo>
                    <a:pt x="0" y="318"/>
                  </a:lnTo>
                  <a:lnTo>
                    <a:pt x="0" y="318"/>
                  </a:lnTo>
                  <a:cubicBezTo>
                    <a:pt x="0" y="143"/>
                    <a:pt x="143" y="0"/>
                    <a:pt x="318" y="0"/>
                  </a:cubicBezTo>
                  <a:lnTo>
                    <a:pt x="2322" y="0"/>
                  </a:lnTo>
                  <a:lnTo>
                    <a:pt x="2322" y="0"/>
                  </a:lnTo>
                  <a:cubicBezTo>
                    <a:pt x="2498" y="0"/>
                    <a:pt x="2640" y="143"/>
                    <a:pt x="2640" y="318"/>
                  </a:cubicBezTo>
                  <a:lnTo>
                    <a:pt x="2640" y="2803"/>
                  </a:lnTo>
                  <a:lnTo>
                    <a:pt x="2640" y="2803"/>
                  </a:lnTo>
                  <a:cubicBezTo>
                    <a:pt x="2640" y="2979"/>
                    <a:pt x="2498" y="3122"/>
                    <a:pt x="2322" y="3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txBody>
            <a:bodyPr wrap="none" anchor="ctr"/>
            <a:lstStyle/>
            <a:p>
              <a:pPr defTabSz="685663">
                <a:buClrTx/>
                <a:defRPr/>
              </a:pPr>
              <a:endParaRPr lang="en-US" sz="2449">
                <a:solidFill>
                  <a:srgbClr val="0F1445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33">
            <a:extLst>
              <a:ext uri="{FF2B5EF4-FFF2-40B4-BE49-F238E27FC236}">
                <a16:creationId xmlns:a16="http://schemas.microsoft.com/office/drawing/2014/main" id="{49D1A633-25AA-3A45-A08C-3A9AC9756039}"/>
              </a:ext>
            </a:extLst>
          </p:cNvPr>
          <p:cNvSpPr txBox="1"/>
          <p:nvPr/>
        </p:nvSpPr>
        <p:spPr>
          <a:xfrm>
            <a:off x="913383" y="1652437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5</a:t>
            </a:r>
          </a:p>
        </p:txBody>
      </p:sp>
      <p:sp>
        <p:nvSpPr>
          <p:cNvPr id="26" name="TextBox 34">
            <a:extLst>
              <a:ext uri="{FF2B5EF4-FFF2-40B4-BE49-F238E27FC236}">
                <a16:creationId xmlns:a16="http://schemas.microsoft.com/office/drawing/2014/main" id="{C81DB5C5-9819-2B4F-9431-4D33EB171026}"/>
              </a:ext>
            </a:extLst>
          </p:cNvPr>
          <p:cNvSpPr txBox="1"/>
          <p:nvPr/>
        </p:nvSpPr>
        <p:spPr>
          <a:xfrm>
            <a:off x="5047025" y="1652437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7</a:t>
            </a:r>
          </a:p>
        </p:txBody>
      </p:sp>
      <p:sp>
        <p:nvSpPr>
          <p:cNvPr id="27" name="TextBox 35">
            <a:extLst>
              <a:ext uri="{FF2B5EF4-FFF2-40B4-BE49-F238E27FC236}">
                <a16:creationId xmlns:a16="http://schemas.microsoft.com/office/drawing/2014/main" id="{438C9CF9-5CF3-B847-A0F8-CA3806AEF559}"/>
              </a:ext>
            </a:extLst>
          </p:cNvPr>
          <p:cNvSpPr txBox="1"/>
          <p:nvPr/>
        </p:nvSpPr>
        <p:spPr>
          <a:xfrm>
            <a:off x="913383" y="3014151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6</a:t>
            </a:r>
          </a:p>
        </p:txBody>
      </p:sp>
      <p:sp>
        <p:nvSpPr>
          <p:cNvPr id="28" name="TextBox 36">
            <a:extLst>
              <a:ext uri="{FF2B5EF4-FFF2-40B4-BE49-F238E27FC236}">
                <a16:creationId xmlns:a16="http://schemas.microsoft.com/office/drawing/2014/main" id="{AB4E2F38-F518-3E49-ACDB-8064E953AF22}"/>
              </a:ext>
            </a:extLst>
          </p:cNvPr>
          <p:cNvSpPr txBox="1"/>
          <p:nvPr/>
        </p:nvSpPr>
        <p:spPr>
          <a:xfrm>
            <a:off x="5047025" y="3014151"/>
            <a:ext cx="367408" cy="47320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 defTabSz="685663">
              <a:buClrTx/>
            </a:pPr>
            <a:r>
              <a:rPr lang="en-US" sz="2475" b="1" kern="1200" dirty="0">
                <a:solidFill>
                  <a:srgbClr val="FFFFFF"/>
                </a:solidFill>
                <a:latin typeface="Poppins SemiBold" pitchFamily="2" charset="77"/>
                <a:ea typeface="League Spartan" charset="0"/>
                <a:cs typeface="Poppins SemiBold" pitchFamily="2" charset="77"/>
              </a:rPr>
              <a:t>8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E3D81839-5334-BC40-97DC-9DC563427266}"/>
              </a:ext>
            </a:extLst>
          </p:cNvPr>
          <p:cNvSpPr txBox="1">
            <a:spLocks/>
          </p:cNvSpPr>
          <p:nvPr/>
        </p:nvSpPr>
        <p:spPr>
          <a:xfrm>
            <a:off x="1830480" y="1496908"/>
            <a:ext cx="2638912" cy="118878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407864">
              <a:lnSpc>
                <a:spcPct val="100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Aporte de la investigación para la toma de decisiones de actores en la gestión y administración de los recursos forestales a nivel nacional.</a:t>
            </a:r>
            <a:endParaRPr lang="en-US" sz="1500" b="1" dirty="0">
              <a:solidFill>
                <a:schemeClr val="tx1"/>
              </a:solidFill>
              <a:latin typeface="Lato" panose="020F0502020204030203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A24ED328-B299-F542-A094-B90EBCA4F372}"/>
              </a:ext>
            </a:extLst>
          </p:cNvPr>
          <p:cNvSpPr txBox="1">
            <a:spLocks/>
          </p:cNvSpPr>
          <p:nvPr/>
        </p:nvSpPr>
        <p:spPr>
          <a:xfrm>
            <a:off x="1868897" y="2942071"/>
            <a:ext cx="2627481" cy="957955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15727">
              <a:lnSpc>
                <a:spcPct val="100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Generar conocimiento de la distribución espacial de especies forestales en los diferentes ecosistemas del país.</a:t>
            </a:r>
            <a:endParaRPr lang="es-PE" sz="1500" b="1" dirty="0">
              <a:solidFill>
                <a:schemeClr val="tx1"/>
              </a:solidFill>
              <a:latin typeface="Lato" panose="020F050202020403020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29193B0C-D317-2748-AB8D-F0D9607953ED}"/>
              </a:ext>
            </a:extLst>
          </p:cNvPr>
          <p:cNvSpPr txBox="1">
            <a:spLocks/>
          </p:cNvSpPr>
          <p:nvPr/>
        </p:nvSpPr>
        <p:spPr>
          <a:xfrm>
            <a:off x="5987466" y="1535554"/>
            <a:ext cx="2766744" cy="1096454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15727">
              <a:lnSpc>
                <a:spcPct val="115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Difundir el uso de la tecnología y metodología para el análisis de la dinámica natural de adaptación de las especies forestales.</a:t>
            </a:r>
            <a:endParaRPr lang="es-PE" sz="1500" b="1" dirty="0">
              <a:solidFill>
                <a:schemeClr val="tx1"/>
              </a:solidFill>
              <a:latin typeface="Lato" panose="020F050202020403020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E270F6EC-BF8E-E546-AD19-764CD9099358}"/>
              </a:ext>
            </a:extLst>
          </p:cNvPr>
          <p:cNvSpPr txBox="1">
            <a:spLocks/>
          </p:cNvSpPr>
          <p:nvPr/>
        </p:nvSpPr>
        <p:spPr>
          <a:xfrm>
            <a:off x="6002517" y="2964954"/>
            <a:ext cx="2834187" cy="830997"/>
          </a:xfrm>
          <a:prstGeom prst="rect">
            <a:avLst/>
          </a:prstGeom>
        </p:spPr>
        <p:txBody>
          <a:bodyPr vert="horz" wrap="square" lIns="34290" tIns="17145" rIns="34290" bIns="17145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815727">
              <a:lnSpc>
                <a:spcPct val="115000"/>
              </a:lnSpc>
              <a:buClrTx/>
            </a:pPr>
            <a:r>
              <a:rPr lang="es-PE" sz="1500" dirty="0">
                <a:solidFill>
                  <a:schemeClr val="tx1"/>
                </a:solidFill>
                <a:latin typeface="Lato" panose="020F0502020204030203"/>
              </a:rPr>
              <a:t>Mantener alianzas estratégicas con la Academia para contribuir a la ciencia y al sector forestal.</a:t>
            </a:r>
            <a:endParaRPr lang="es-PE" sz="1500" b="1" dirty="0">
              <a:solidFill>
                <a:schemeClr val="tx1"/>
              </a:solidFill>
              <a:latin typeface="Lato" panose="020F0502020204030203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16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75ACEE90-A417-5F41-A680-B2B1DC8F8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270" y="290570"/>
            <a:ext cx="5771681" cy="655461"/>
          </a:xfrm>
        </p:spPr>
        <p:txBody>
          <a:bodyPr/>
          <a:lstStyle/>
          <a:p>
            <a:r>
              <a:rPr lang="en-US" sz="2800" b="1" dirty="0"/>
              <a:t>EQUIPO DE INVESTIGACIÓN</a:t>
            </a:r>
          </a:p>
        </p:txBody>
      </p:sp>
      <p:pic>
        <p:nvPicPr>
          <p:cNvPr id="49" name="Imagen 48">
            <a:extLst>
              <a:ext uri="{FF2B5EF4-FFF2-40B4-BE49-F238E27FC236}">
                <a16:creationId xmlns:a16="http://schemas.microsoft.com/office/drawing/2014/main" id="{87107852-1547-0446-A5DF-FBC28B292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34" t="40813" r="27623" b="30083"/>
          <a:stretch/>
        </p:blipFill>
        <p:spPr>
          <a:xfrm>
            <a:off x="6576834" y="172062"/>
            <a:ext cx="2242678" cy="77533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408335" y="1344218"/>
            <a:ext cx="8089295" cy="3493136"/>
            <a:chOff x="325211" y="1344218"/>
            <a:chExt cx="8089295" cy="3493136"/>
          </a:xfrm>
        </p:grpSpPr>
        <p:pic>
          <p:nvPicPr>
            <p:cNvPr id="50" name="Picture 2" descr="Resultado de imagen para unap">
              <a:extLst>
                <a:ext uri="{FF2B5EF4-FFF2-40B4-BE49-F238E27FC236}">
                  <a16:creationId xmlns:a16="http://schemas.microsoft.com/office/drawing/2014/main" id="{ABCA5DF9-C2DD-EB48-8698-AA184B909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884" y="1718031"/>
              <a:ext cx="737184" cy="10872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37C3BE5C-C2E1-534D-9B3C-34FFE802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552" y="3442315"/>
              <a:ext cx="852773" cy="1137030"/>
            </a:xfrm>
            <a:prstGeom prst="rect">
              <a:avLst/>
            </a:prstGeom>
          </p:spPr>
        </p:pic>
        <p:pic>
          <p:nvPicPr>
            <p:cNvPr id="53" name="Imagen 52">
              <a:extLst>
                <a:ext uri="{FF2B5EF4-FFF2-40B4-BE49-F238E27FC236}">
                  <a16:creationId xmlns:a16="http://schemas.microsoft.com/office/drawing/2014/main" id="{2AA3299E-43CE-B241-AD40-BFF63C285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99" y="3442315"/>
              <a:ext cx="833947" cy="1152904"/>
            </a:xfrm>
            <a:prstGeom prst="rect">
              <a:avLst/>
            </a:prstGeom>
          </p:spPr>
        </p:pic>
        <p:sp>
          <p:nvSpPr>
            <p:cNvPr id="54" name="Subtitle 2">
              <a:extLst>
                <a:ext uri="{FF2B5EF4-FFF2-40B4-BE49-F238E27FC236}">
                  <a16:creationId xmlns:a16="http://schemas.microsoft.com/office/drawing/2014/main" id="{39AAFD2C-DC02-5C41-B3D5-3B35AAF44D8B}"/>
                </a:ext>
              </a:extLst>
            </p:cNvPr>
            <p:cNvSpPr txBox="1">
              <a:spLocks/>
            </p:cNvSpPr>
            <p:nvPr/>
          </p:nvSpPr>
          <p:spPr>
            <a:xfrm>
              <a:off x="1925915" y="1362981"/>
              <a:ext cx="1408522" cy="282385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1500" b="1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EQUIPO OSINFOR </a:t>
              </a:r>
              <a:endParaRPr lang="es-PE" sz="15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Subtitle 2">
              <a:extLst>
                <a:ext uri="{FF2B5EF4-FFF2-40B4-BE49-F238E27FC236}">
                  <a16:creationId xmlns:a16="http://schemas.microsoft.com/office/drawing/2014/main" id="{78604D32-EE00-1242-B62F-31866E042EE2}"/>
                </a:ext>
              </a:extLst>
            </p:cNvPr>
            <p:cNvSpPr txBox="1">
              <a:spLocks/>
            </p:cNvSpPr>
            <p:nvPr/>
          </p:nvSpPr>
          <p:spPr>
            <a:xfrm>
              <a:off x="5832215" y="1344218"/>
              <a:ext cx="1408522" cy="284501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1500" b="1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EQUIPO UNAP </a:t>
              </a:r>
              <a:endParaRPr lang="es-PE" sz="15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F8005150-0E08-424C-BA88-5E1C5BDD2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737" t="27991" r="61996" b="43346"/>
            <a:stretch/>
          </p:blipFill>
          <p:spPr>
            <a:xfrm>
              <a:off x="4648200" y="3458189"/>
              <a:ext cx="1047537" cy="1137030"/>
            </a:xfrm>
            <a:prstGeom prst="rect">
              <a:avLst/>
            </a:prstGeom>
          </p:spPr>
        </p:pic>
        <p:pic>
          <p:nvPicPr>
            <p:cNvPr id="57" name="Imagen 56">
              <a:extLst>
                <a:ext uri="{FF2B5EF4-FFF2-40B4-BE49-F238E27FC236}">
                  <a16:creationId xmlns:a16="http://schemas.microsoft.com/office/drawing/2014/main" id="{A6D242FA-CE1F-A84D-A023-FA3720710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734" y="3456759"/>
              <a:ext cx="996011" cy="1124015"/>
            </a:xfrm>
            <a:prstGeom prst="rect">
              <a:avLst/>
            </a:prstGeom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7C84EDC1-E2F4-D443-A82B-7712FB6E7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704" y="3458189"/>
              <a:ext cx="1139133" cy="1137030"/>
            </a:xfrm>
            <a:prstGeom prst="rect">
              <a:avLst/>
            </a:prstGeom>
          </p:spPr>
        </p:pic>
        <p:sp>
          <p:nvSpPr>
            <p:cNvPr id="59" name="Subtitle 2">
              <a:extLst>
                <a:ext uri="{FF2B5EF4-FFF2-40B4-BE49-F238E27FC236}">
                  <a16:creationId xmlns:a16="http://schemas.microsoft.com/office/drawing/2014/main" id="{75CD218D-A277-6B40-8980-31E52F4B8D36}"/>
                </a:ext>
              </a:extLst>
            </p:cNvPr>
            <p:cNvSpPr txBox="1">
              <a:spLocks/>
            </p:cNvSpPr>
            <p:nvPr/>
          </p:nvSpPr>
          <p:spPr>
            <a:xfrm>
              <a:off x="1550598" y="3030573"/>
              <a:ext cx="1408522" cy="267830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1400" b="1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Administrativo</a:t>
              </a:r>
              <a:endParaRPr lang="es-PE" sz="14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Subtitle 2">
              <a:extLst>
                <a:ext uri="{FF2B5EF4-FFF2-40B4-BE49-F238E27FC236}">
                  <a16:creationId xmlns:a16="http://schemas.microsoft.com/office/drawing/2014/main" id="{AAE06B77-4E1F-5D40-A00E-7D23B36244FE}"/>
                </a:ext>
              </a:extLst>
            </p:cNvPr>
            <p:cNvSpPr txBox="1">
              <a:spLocks/>
            </p:cNvSpPr>
            <p:nvPr/>
          </p:nvSpPr>
          <p:spPr>
            <a:xfrm>
              <a:off x="325211" y="3030573"/>
              <a:ext cx="1408522" cy="267830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1400" b="1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Investigador</a:t>
              </a:r>
              <a:endParaRPr lang="es-PE" sz="14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Subtitle 2">
              <a:extLst>
                <a:ext uri="{FF2B5EF4-FFF2-40B4-BE49-F238E27FC236}">
                  <a16:creationId xmlns:a16="http://schemas.microsoft.com/office/drawing/2014/main" id="{693CB15C-8E18-0149-96A9-B11F6AEA5A21}"/>
                </a:ext>
              </a:extLst>
            </p:cNvPr>
            <p:cNvSpPr txBox="1">
              <a:spLocks/>
            </p:cNvSpPr>
            <p:nvPr/>
          </p:nvSpPr>
          <p:spPr>
            <a:xfrm>
              <a:off x="5170392" y="3030573"/>
              <a:ext cx="1581751" cy="267830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defTabSz="815727">
                <a:lnSpc>
                  <a:spcPct val="115000"/>
                </a:lnSpc>
                <a:buClrTx/>
              </a:pPr>
              <a:r>
                <a:rPr lang="es-PE" sz="1400" b="1" dirty="0">
                  <a:solidFill>
                    <a:schemeClr val="tx1"/>
                  </a:solidFill>
                  <a:latin typeface="Lato" panose="020F0502020204030203"/>
                </a:rPr>
                <a:t>Coinvestigadores</a:t>
              </a:r>
              <a:endParaRPr lang="es-PE" sz="14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290E314B-BFEF-F843-A0A2-B4EEAF46471C}"/>
                </a:ext>
              </a:extLst>
            </p:cNvPr>
            <p:cNvSpPr txBox="1">
              <a:spLocks/>
            </p:cNvSpPr>
            <p:nvPr/>
          </p:nvSpPr>
          <p:spPr>
            <a:xfrm>
              <a:off x="7285075" y="3037500"/>
              <a:ext cx="717660" cy="282385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1400" b="1" dirty="0">
                  <a:solidFill>
                    <a:schemeClr val="tx1"/>
                  </a:solidFill>
                  <a:latin typeface="Lato" panose="020F0502020204030203"/>
                </a:rPr>
                <a:t>Tesista</a:t>
              </a:r>
              <a:endParaRPr lang="es-PE" sz="14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49A2E8B-5510-4431-B7DB-A8BC63C61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3710" y="1950682"/>
              <a:ext cx="2461709" cy="731393"/>
            </a:xfrm>
            <a:prstGeom prst="rect">
              <a:avLst/>
            </a:prstGeom>
          </p:spPr>
        </p:pic>
        <p:sp>
          <p:nvSpPr>
            <p:cNvPr id="18" name="Subtitle 2">
              <a:extLst>
                <a:ext uri="{FF2B5EF4-FFF2-40B4-BE49-F238E27FC236}">
                  <a16:creationId xmlns:a16="http://schemas.microsoft.com/office/drawing/2014/main" id="{AAE06B77-4E1F-5D40-A00E-7D23B36244FE}"/>
                </a:ext>
              </a:extLst>
            </p:cNvPr>
            <p:cNvSpPr txBox="1">
              <a:spLocks/>
            </p:cNvSpPr>
            <p:nvPr/>
          </p:nvSpPr>
          <p:spPr>
            <a:xfrm>
              <a:off x="325211" y="4655403"/>
              <a:ext cx="1408522" cy="178639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900" dirty="0" err="1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Msc</a:t>
              </a:r>
              <a:r>
                <a:rPr lang="es-PE" sz="900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. Boris Villa</a:t>
              </a:r>
              <a:endParaRPr lang="es-PE" sz="900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AAE06B77-4E1F-5D40-A00E-7D23B36244FE}"/>
                </a:ext>
              </a:extLst>
            </p:cNvPr>
            <p:cNvSpPr txBox="1">
              <a:spLocks/>
            </p:cNvSpPr>
            <p:nvPr/>
          </p:nvSpPr>
          <p:spPr>
            <a:xfrm>
              <a:off x="1612109" y="4658715"/>
              <a:ext cx="1408522" cy="178639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900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C.P.C. Astrid Vargas</a:t>
              </a:r>
              <a:endParaRPr lang="es-PE" sz="900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Subtitle 2">
              <a:extLst>
                <a:ext uri="{FF2B5EF4-FFF2-40B4-BE49-F238E27FC236}">
                  <a16:creationId xmlns:a16="http://schemas.microsoft.com/office/drawing/2014/main" id="{AAE06B77-4E1F-5D40-A00E-7D23B36244FE}"/>
                </a:ext>
              </a:extLst>
            </p:cNvPr>
            <p:cNvSpPr txBox="1">
              <a:spLocks/>
            </p:cNvSpPr>
            <p:nvPr/>
          </p:nvSpPr>
          <p:spPr>
            <a:xfrm>
              <a:off x="4488489" y="4648476"/>
              <a:ext cx="1408522" cy="178639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900" dirty="0" err="1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Msc</a:t>
              </a:r>
              <a:r>
                <a:rPr lang="es-PE" sz="900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. David Urquiza</a:t>
              </a:r>
              <a:endParaRPr lang="es-PE" sz="900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AAE06B77-4E1F-5D40-A00E-7D23B36244FE}"/>
                </a:ext>
              </a:extLst>
            </p:cNvPr>
            <p:cNvSpPr txBox="1">
              <a:spLocks/>
            </p:cNvSpPr>
            <p:nvPr/>
          </p:nvSpPr>
          <p:spPr>
            <a:xfrm>
              <a:off x="5746009" y="4637729"/>
              <a:ext cx="1408522" cy="178639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900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Ing. Fredy Ramírez</a:t>
              </a:r>
              <a:endParaRPr lang="es-PE" sz="900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AAE06B77-4E1F-5D40-A00E-7D23B36244FE}"/>
                </a:ext>
              </a:extLst>
            </p:cNvPr>
            <p:cNvSpPr txBox="1">
              <a:spLocks/>
            </p:cNvSpPr>
            <p:nvPr/>
          </p:nvSpPr>
          <p:spPr>
            <a:xfrm>
              <a:off x="7005984" y="4637729"/>
              <a:ext cx="1408522" cy="178639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900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Bach. Gino </a:t>
              </a:r>
              <a:r>
                <a:rPr lang="es-PE" sz="900" dirty="0" err="1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Machoa</a:t>
              </a:r>
              <a:endParaRPr lang="es-PE" sz="900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ectángulo 1"/>
            <p:cNvSpPr/>
            <p:nvPr/>
          </p:nvSpPr>
          <p:spPr>
            <a:xfrm>
              <a:off x="2944091" y="3447303"/>
              <a:ext cx="921328" cy="11479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DEFFS</a:t>
              </a:r>
              <a:endParaRPr lang="es-PE" dirty="0"/>
            </a:p>
          </p:txBody>
        </p:sp>
        <p:sp>
          <p:nvSpPr>
            <p:cNvPr id="23" name="Subtitle 2">
              <a:extLst>
                <a:ext uri="{FF2B5EF4-FFF2-40B4-BE49-F238E27FC236}">
                  <a16:creationId xmlns:a16="http://schemas.microsoft.com/office/drawing/2014/main" id="{75CD218D-A277-6B40-8980-31E52F4B8D36}"/>
                </a:ext>
              </a:extLst>
            </p:cNvPr>
            <p:cNvSpPr txBox="1">
              <a:spLocks/>
            </p:cNvSpPr>
            <p:nvPr/>
          </p:nvSpPr>
          <p:spPr>
            <a:xfrm>
              <a:off x="2718516" y="3030573"/>
              <a:ext cx="1408522" cy="267830"/>
            </a:xfrm>
            <a:prstGeom prst="rect">
              <a:avLst/>
            </a:prstGeom>
          </p:spPr>
          <p:txBody>
            <a:bodyPr vert="horz" wrap="square" lIns="34290" tIns="17145" rIns="34290" bIns="17145" rtlCol="0" anchor="t">
              <a:spAutoFit/>
            </a:bodyPr>
            <a:lstStyle>
              <a:lvl1pPr marL="0" indent="0" algn="ctr" defTabSz="1087636" rtl="0" eaLnBrk="1" latinLnBrk="0" hangingPunct="1">
                <a:lnSpc>
                  <a:spcPct val="120000"/>
                </a:lnSpc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2"/>
                  </a:solidFill>
                  <a:latin typeface="Open Sans Light"/>
                  <a:ea typeface="+mn-ea"/>
                  <a:cs typeface="Open Sans Light"/>
                </a:defRPr>
              </a:lvl1pPr>
              <a:lvl2pPr marL="108763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2pPr>
              <a:lvl3pPr marL="2175271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3pPr>
              <a:lvl4pPr marL="3262912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4pPr>
              <a:lvl5pPr marL="4350546" indent="0" algn="ctr" defTabSz="1087636" rtl="0" eaLnBrk="1" latinLnBrk="0" hangingPunct="1">
                <a:lnSpc>
                  <a:spcPct val="130000"/>
                </a:lnSpc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Open Sans"/>
                  <a:ea typeface="+mn-ea"/>
                  <a:cs typeface="Open Sans"/>
                </a:defRPr>
              </a:lvl5pPr>
              <a:lvl6pPr marL="5438184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6525820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7613455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8701091" indent="0" algn="ctr" defTabSz="1087636" rtl="0" eaLnBrk="1" latinLnBrk="0" hangingPunct="1">
                <a:spcBef>
                  <a:spcPct val="20000"/>
                </a:spcBef>
                <a:buFont typeface="Arial"/>
                <a:buNone/>
                <a:defRPr sz="4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15727">
                <a:lnSpc>
                  <a:spcPct val="115000"/>
                </a:lnSpc>
                <a:buClrTx/>
              </a:pPr>
              <a:r>
                <a:rPr lang="es-PE" sz="1400" b="1" dirty="0">
                  <a:solidFill>
                    <a:schemeClr val="tx1"/>
                  </a:solidFill>
                  <a:latin typeface="Lato" panose="020F0502020204030203"/>
                  <a:cs typeface="Times New Roman" panose="02020603050405020304" pitchFamily="18" charset="0"/>
                </a:rPr>
                <a:t>Revisores</a:t>
              </a:r>
              <a:endParaRPr lang="es-PE" sz="1400" b="1" dirty="0">
                <a:solidFill>
                  <a:schemeClr val="tx1"/>
                </a:solidFill>
                <a:latin typeface="Lato" panose="020F0502020204030203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3723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1AD7-EC39-3047-A90A-1E44225CD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6026" y="493241"/>
            <a:ext cx="3791089" cy="1694412"/>
          </a:xfrm>
        </p:spPr>
        <p:txBody>
          <a:bodyPr/>
          <a:lstStyle/>
          <a:p>
            <a:r>
              <a:rPr lang="en-US" sz="1650" b="0" dirty="0">
                <a:latin typeface="Lato" panose="020F0502020204030203" pitchFamily="34" charset="77"/>
              </a:rPr>
              <a:t>DAVID BLAS JAIMES</a:t>
            </a:r>
            <a:br>
              <a:rPr lang="en-US" sz="1650" b="0" dirty="0">
                <a:latin typeface="Lato" panose="020F0502020204030203" pitchFamily="34" charset="77"/>
              </a:rPr>
            </a:br>
            <a:r>
              <a:rPr lang="en-US" sz="1650" b="0" dirty="0">
                <a:latin typeface="Lato" panose="020F050202020403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dblas@osinfor.gob.pe</a:t>
            </a:r>
            <a:br>
              <a:rPr lang="en-US" sz="1650" b="0" dirty="0">
                <a:latin typeface="Lato" panose="020F0502020204030203" pitchFamily="34" charset="77"/>
              </a:rPr>
            </a:br>
            <a:br>
              <a:rPr lang="en-US" sz="1650" b="0" dirty="0">
                <a:latin typeface="Lato" panose="020F0502020204030203" pitchFamily="34" charset="77"/>
              </a:rPr>
            </a:br>
            <a:r>
              <a:rPr lang="en-US" sz="1650" b="0" dirty="0">
                <a:latin typeface="Lato" panose="020F0502020204030203" pitchFamily="34" charset="77"/>
              </a:rPr>
              <a:t>BORIS EDUARDO VILLA ZEGARRA</a:t>
            </a:r>
            <a:br>
              <a:rPr lang="en-US" sz="1650" b="0" dirty="0">
                <a:latin typeface="Lato" panose="020F0502020204030203" pitchFamily="34" charset="77"/>
              </a:rPr>
            </a:br>
            <a:r>
              <a:rPr lang="en-US" sz="1650" b="0" dirty="0">
                <a:latin typeface="Lato" panose="020F0502020204030203" pitchFamily="34" charset="77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bvilla@osinfor.gob.pe</a:t>
            </a:r>
            <a:endParaRPr lang="en-US" sz="1650" b="0" dirty="0">
              <a:latin typeface="Lato" panose="020F0502020204030203" pitchFamily="34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364CAA1-9804-294C-AFB9-0D2001E93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981" y="2568011"/>
            <a:ext cx="3008120" cy="94887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F219469-C02C-3541-9FAF-81D3453EC2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568"/>
          <a:stretch/>
        </p:blipFill>
        <p:spPr>
          <a:xfrm>
            <a:off x="0" y="-8546"/>
            <a:ext cx="4435267" cy="51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62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0E294-5E56-C440-AD89-A3D17730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699" y="354481"/>
            <a:ext cx="6302304" cy="569332"/>
          </a:xfrm>
        </p:spPr>
        <p:txBody>
          <a:bodyPr/>
          <a:lstStyle/>
          <a:p>
            <a:r>
              <a:rPr lang="en-US" sz="2500" b="1" dirty="0"/>
              <a:t>LÍNEA DE TIEMPO DEL PROYECTO</a:t>
            </a:r>
          </a:p>
        </p:txBody>
      </p:sp>
      <p:sp>
        <p:nvSpPr>
          <p:cNvPr id="18" name="Freeform 210">
            <a:extLst>
              <a:ext uri="{FF2B5EF4-FFF2-40B4-BE49-F238E27FC236}">
                <a16:creationId xmlns:a16="http://schemas.microsoft.com/office/drawing/2014/main" id="{B2D008D5-FC2E-1E4E-AB1F-58102CDE9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5659" y="3143881"/>
            <a:ext cx="1692612" cy="258937"/>
          </a:xfrm>
          <a:custGeom>
            <a:avLst/>
            <a:gdLst>
              <a:gd name="T0" fmla="*/ 3918 w 3919"/>
              <a:gd name="T1" fmla="*/ 597 h 598"/>
              <a:gd name="T2" fmla="*/ 0 w 3919"/>
              <a:gd name="T3" fmla="*/ 597 h 598"/>
              <a:gd name="T4" fmla="*/ 0 w 3919"/>
              <a:gd name="T5" fmla="*/ 0 h 598"/>
              <a:gd name="T6" fmla="*/ 3918 w 3919"/>
              <a:gd name="T7" fmla="*/ 0 h 598"/>
              <a:gd name="T8" fmla="*/ 3918 w 3919"/>
              <a:gd name="T9" fmla="*/ 597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19" h="598">
                <a:moveTo>
                  <a:pt x="3918" y="597"/>
                </a:moveTo>
                <a:lnTo>
                  <a:pt x="0" y="597"/>
                </a:lnTo>
                <a:lnTo>
                  <a:pt x="0" y="0"/>
                </a:lnTo>
                <a:lnTo>
                  <a:pt x="3918" y="0"/>
                </a:lnTo>
                <a:lnTo>
                  <a:pt x="3918" y="597"/>
                </a:ln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9" name="Freeform 211">
            <a:extLst>
              <a:ext uri="{FF2B5EF4-FFF2-40B4-BE49-F238E27FC236}">
                <a16:creationId xmlns:a16="http://schemas.microsoft.com/office/drawing/2014/main" id="{9CA687AD-18D3-D546-905C-BBE049911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8730" y="2888751"/>
            <a:ext cx="1690708" cy="255129"/>
          </a:xfrm>
          <a:custGeom>
            <a:avLst/>
            <a:gdLst>
              <a:gd name="T0" fmla="*/ 3917 w 3918"/>
              <a:gd name="T1" fmla="*/ 589 h 590"/>
              <a:gd name="T2" fmla="*/ 0 w 3918"/>
              <a:gd name="T3" fmla="*/ 589 h 590"/>
              <a:gd name="T4" fmla="*/ 0 w 3918"/>
              <a:gd name="T5" fmla="*/ 0 h 590"/>
              <a:gd name="T6" fmla="*/ 3917 w 3918"/>
              <a:gd name="T7" fmla="*/ 0 h 590"/>
              <a:gd name="T8" fmla="*/ 3917 w 3918"/>
              <a:gd name="T9" fmla="*/ 589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18" h="590">
                <a:moveTo>
                  <a:pt x="3917" y="589"/>
                </a:moveTo>
                <a:lnTo>
                  <a:pt x="0" y="589"/>
                </a:lnTo>
                <a:lnTo>
                  <a:pt x="0" y="0"/>
                </a:lnTo>
                <a:lnTo>
                  <a:pt x="3917" y="0"/>
                </a:lnTo>
                <a:lnTo>
                  <a:pt x="3917" y="589"/>
                </a:lnTo>
              </a:path>
            </a:pathLst>
          </a:custGeom>
          <a:solidFill>
            <a:srgbClr val="CFB87D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0" name="Freeform 212">
            <a:extLst>
              <a:ext uri="{FF2B5EF4-FFF2-40B4-BE49-F238E27FC236}">
                <a16:creationId xmlns:a16="http://schemas.microsoft.com/office/drawing/2014/main" id="{216F35B1-942E-974A-94FD-C8FD90A86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600" y="3143881"/>
            <a:ext cx="1692612" cy="258937"/>
          </a:xfrm>
          <a:custGeom>
            <a:avLst/>
            <a:gdLst>
              <a:gd name="T0" fmla="*/ 3918 w 3919"/>
              <a:gd name="T1" fmla="*/ 597 h 598"/>
              <a:gd name="T2" fmla="*/ 0 w 3919"/>
              <a:gd name="T3" fmla="*/ 597 h 598"/>
              <a:gd name="T4" fmla="*/ 0 w 3919"/>
              <a:gd name="T5" fmla="*/ 0 h 598"/>
              <a:gd name="T6" fmla="*/ 3918 w 3919"/>
              <a:gd name="T7" fmla="*/ 0 h 598"/>
              <a:gd name="T8" fmla="*/ 3918 w 3919"/>
              <a:gd name="T9" fmla="*/ 597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19" h="598">
                <a:moveTo>
                  <a:pt x="3918" y="597"/>
                </a:moveTo>
                <a:lnTo>
                  <a:pt x="0" y="597"/>
                </a:lnTo>
                <a:lnTo>
                  <a:pt x="0" y="0"/>
                </a:lnTo>
                <a:lnTo>
                  <a:pt x="3918" y="0"/>
                </a:lnTo>
                <a:lnTo>
                  <a:pt x="3918" y="597"/>
                </a:lnTo>
              </a:path>
            </a:pathLst>
          </a:custGeom>
          <a:solidFill>
            <a:srgbClr val="4AA3CD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1" name="Freeform 215">
            <a:extLst>
              <a:ext uri="{FF2B5EF4-FFF2-40B4-BE49-F238E27FC236}">
                <a16:creationId xmlns:a16="http://schemas.microsoft.com/office/drawing/2014/main" id="{67A9054C-F021-9147-ADA4-EB3975CD1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40" y="1944834"/>
            <a:ext cx="700654" cy="704462"/>
          </a:xfrm>
          <a:custGeom>
            <a:avLst/>
            <a:gdLst>
              <a:gd name="T0" fmla="*/ 1621 w 1622"/>
              <a:gd name="T1" fmla="*/ 811 h 1630"/>
              <a:gd name="T2" fmla="*/ 1621 w 1622"/>
              <a:gd name="T3" fmla="*/ 811 h 1630"/>
              <a:gd name="T4" fmla="*/ 811 w 1622"/>
              <a:gd name="T5" fmla="*/ 0 h 1630"/>
              <a:gd name="T6" fmla="*/ 0 w 1622"/>
              <a:gd name="T7" fmla="*/ 811 h 1630"/>
              <a:gd name="T8" fmla="*/ 811 w 1622"/>
              <a:gd name="T9" fmla="*/ 1629 h 1630"/>
              <a:gd name="T10" fmla="*/ 1621 w 1622"/>
              <a:gd name="T11" fmla="*/ 811 h 1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2" h="1630">
                <a:moveTo>
                  <a:pt x="1621" y="811"/>
                </a:moveTo>
                <a:lnTo>
                  <a:pt x="1621" y="811"/>
                </a:lnTo>
                <a:cubicBezTo>
                  <a:pt x="1621" y="359"/>
                  <a:pt x="1261" y="0"/>
                  <a:pt x="811" y="0"/>
                </a:cubicBezTo>
                <a:cubicBezTo>
                  <a:pt x="359" y="0"/>
                  <a:pt x="0" y="359"/>
                  <a:pt x="0" y="811"/>
                </a:cubicBezTo>
                <a:cubicBezTo>
                  <a:pt x="0" y="1262"/>
                  <a:pt x="359" y="1629"/>
                  <a:pt x="811" y="1629"/>
                </a:cubicBezTo>
                <a:cubicBezTo>
                  <a:pt x="1261" y="1629"/>
                  <a:pt x="1621" y="1262"/>
                  <a:pt x="1621" y="811"/>
                </a:cubicBezTo>
              </a:path>
            </a:pathLst>
          </a:custGeom>
          <a:solidFill>
            <a:srgbClr val="CFB87D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4" name="Freeform 217">
            <a:extLst>
              <a:ext uri="{FF2B5EF4-FFF2-40B4-BE49-F238E27FC236}">
                <a16:creationId xmlns:a16="http://schemas.microsoft.com/office/drawing/2014/main" id="{CFFBA8B6-EA01-0940-AB55-2C7311D0B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5714" y="2203771"/>
            <a:ext cx="700654" cy="702558"/>
          </a:xfrm>
          <a:custGeom>
            <a:avLst/>
            <a:gdLst>
              <a:gd name="T0" fmla="*/ 1622 w 1623"/>
              <a:gd name="T1" fmla="*/ 809 h 1629"/>
              <a:gd name="T2" fmla="*/ 1622 w 1623"/>
              <a:gd name="T3" fmla="*/ 809 h 1629"/>
              <a:gd name="T4" fmla="*/ 811 w 1623"/>
              <a:gd name="T5" fmla="*/ 0 h 1629"/>
              <a:gd name="T6" fmla="*/ 0 w 1623"/>
              <a:gd name="T7" fmla="*/ 809 h 1629"/>
              <a:gd name="T8" fmla="*/ 811 w 1623"/>
              <a:gd name="T9" fmla="*/ 1628 h 1629"/>
              <a:gd name="T10" fmla="*/ 1622 w 1623"/>
              <a:gd name="T11" fmla="*/ 809 h 1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3" h="1629">
                <a:moveTo>
                  <a:pt x="1622" y="809"/>
                </a:moveTo>
                <a:lnTo>
                  <a:pt x="1622" y="809"/>
                </a:lnTo>
                <a:cubicBezTo>
                  <a:pt x="1622" y="367"/>
                  <a:pt x="1262" y="0"/>
                  <a:pt x="811" y="0"/>
                </a:cubicBezTo>
                <a:cubicBezTo>
                  <a:pt x="359" y="0"/>
                  <a:pt x="0" y="367"/>
                  <a:pt x="0" y="809"/>
                </a:cubicBezTo>
                <a:cubicBezTo>
                  <a:pt x="0" y="1261"/>
                  <a:pt x="359" y="1628"/>
                  <a:pt x="811" y="1628"/>
                </a:cubicBezTo>
                <a:cubicBezTo>
                  <a:pt x="1262" y="1628"/>
                  <a:pt x="1622" y="1261"/>
                  <a:pt x="1622" y="809"/>
                </a:cubicBezTo>
              </a:path>
            </a:pathLst>
          </a:custGeom>
          <a:solidFill>
            <a:srgbClr val="4AA3CD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5" name="Freeform 218">
            <a:extLst>
              <a:ext uri="{FF2B5EF4-FFF2-40B4-BE49-F238E27FC236}">
                <a16:creationId xmlns:a16="http://schemas.microsoft.com/office/drawing/2014/main" id="{9594D78A-173B-EB49-936C-56C671F8B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4869" y="2203771"/>
            <a:ext cx="700654" cy="702558"/>
          </a:xfrm>
          <a:custGeom>
            <a:avLst/>
            <a:gdLst>
              <a:gd name="T0" fmla="*/ 1622 w 1623"/>
              <a:gd name="T1" fmla="*/ 809 h 1629"/>
              <a:gd name="T2" fmla="*/ 1622 w 1623"/>
              <a:gd name="T3" fmla="*/ 809 h 1629"/>
              <a:gd name="T4" fmla="*/ 811 w 1623"/>
              <a:gd name="T5" fmla="*/ 0 h 1629"/>
              <a:gd name="T6" fmla="*/ 0 w 1623"/>
              <a:gd name="T7" fmla="*/ 809 h 1629"/>
              <a:gd name="T8" fmla="*/ 811 w 1623"/>
              <a:gd name="T9" fmla="*/ 1628 h 1629"/>
              <a:gd name="T10" fmla="*/ 1622 w 1623"/>
              <a:gd name="T11" fmla="*/ 809 h 1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23" h="1629">
                <a:moveTo>
                  <a:pt x="1622" y="809"/>
                </a:moveTo>
                <a:lnTo>
                  <a:pt x="1622" y="809"/>
                </a:lnTo>
                <a:cubicBezTo>
                  <a:pt x="1622" y="367"/>
                  <a:pt x="1262" y="0"/>
                  <a:pt x="811" y="0"/>
                </a:cubicBezTo>
                <a:cubicBezTo>
                  <a:pt x="359" y="0"/>
                  <a:pt x="0" y="367"/>
                  <a:pt x="0" y="809"/>
                </a:cubicBezTo>
                <a:cubicBezTo>
                  <a:pt x="0" y="1261"/>
                  <a:pt x="359" y="1628"/>
                  <a:pt x="811" y="1628"/>
                </a:cubicBezTo>
                <a:cubicBezTo>
                  <a:pt x="1262" y="1628"/>
                  <a:pt x="1622" y="1261"/>
                  <a:pt x="1622" y="809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>
              <a:ln>
                <a:noFill/>
              </a:ln>
              <a:solidFill>
                <a:srgbClr val="999999"/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26" name="CuadroTexto 395">
            <a:extLst>
              <a:ext uri="{FF2B5EF4-FFF2-40B4-BE49-F238E27FC236}">
                <a16:creationId xmlns:a16="http://schemas.microsoft.com/office/drawing/2014/main" id="{E4DEACCE-5714-FF43-930B-B806291EB5FC}"/>
              </a:ext>
            </a:extLst>
          </p:cNvPr>
          <p:cNvSpPr txBox="1"/>
          <p:nvPr/>
        </p:nvSpPr>
        <p:spPr>
          <a:xfrm>
            <a:off x="1837568" y="3112653"/>
            <a:ext cx="893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buClrTx/>
            </a:pPr>
            <a:r>
              <a:rPr lang="en-US" sz="1500" b="1" kern="1200" dirty="0">
                <a:solidFill>
                  <a:srgbClr val="FEFFFF"/>
                </a:solidFill>
                <a:latin typeface="Lato" charset="0"/>
                <a:ea typeface="Lato" charset="0"/>
                <a:cs typeface="Lato" charset="0"/>
              </a:rPr>
              <a:t>2019</a:t>
            </a:r>
          </a:p>
        </p:txBody>
      </p:sp>
      <p:sp>
        <p:nvSpPr>
          <p:cNvPr id="27" name="CuadroTexto 395">
            <a:extLst>
              <a:ext uri="{FF2B5EF4-FFF2-40B4-BE49-F238E27FC236}">
                <a16:creationId xmlns:a16="http://schemas.microsoft.com/office/drawing/2014/main" id="{C15CA9CD-D758-FF4F-9E02-7B90ECD8EF6E}"/>
              </a:ext>
            </a:extLst>
          </p:cNvPr>
          <p:cNvSpPr txBox="1"/>
          <p:nvPr/>
        </p:nvSpPr>
        <p:spPr>
          <a:xfrm>
            <a:off x="4105145" y="2857949"/>
            <a:ext cx="893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buClrTx/>
            </a:pPr>
            <a:r>
              <a:rPr lang="en-US" sz="1500" b="1" kern="1200" dirty="0">
                <a:solidFill>
                  <a:srgbClr val="FEFFFF"/>
                </a:solidFill>
                <a:latin typeface="Lato" charset="0"/>
                <a:ea typeface="Lato" charset="0"/>
                <a:cs typeface="Lato" charset="0"/>
              </a:rPr>
              <a:t>2020</a:t>
            </a:r>
          </a:p>
        </p:txBody>
      </p:sp>
      <p:sp>
        <p:nvSpPr>
          <p:cNvPr id="28" name="CuadroTexto 395">
            <a:extLst>
              <a:ext uri="{FF2B5EF4-FFF2-40B4-BE49-F238E27FC236}">
                <a16:creationId xmlns:a16="http://schemas.microsoft.com/office/drawing/2014/main" id="{C1DBD3AF-DF0F-2F4A-9E5E-DD0EDD3677A7}"/>
              </a:ext>
            </a:extLst>
          </p:cNvPr>
          <p:cNvSpPr txBox="1"/>
          <p:nvPr/>
        </p:nvSpPr>
        <p:spPr>
          <a:xfrm>
            <a:off x="6391297" y="3106984"/>
            <a:ext cx="8935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buClrTx/>
            </a:pPr>
            <a:r>
              <a:rPr lang="en-US" sz="1500" b="1" kern="1200" dirty="0">
                <a:solidFill>
                  <a:srgbClr val="FEFFFF"/>
                </a:solidFill>
                <a:latin typeface="Lato" charset="0"/>
                <a:ea typeface="Lato" charset="0"/>
                <a:cs typeface="Lato" charset="0"/>
              </a:rPr>
              <a:t>2021</a:t>
            </a:r>
          </a:p>
        </p:txBody>
      </p:sp>
      <p:grpSp>
        <p:nvGrpSpPr>
          <p:cNvPr id="30" name="Group 56">
            <a:extLst>
              <a:ext uri="{FF2B5EF4-FFF2-40B4-BE49-F238E27FC236}">
                <a16:creationId xmlns:a16="http://schemas.microsoft.com/office/drawing/2014/main" id="{9EAD6579-478C-F84B-8FC5-3941B5292D1F}"/>
              </a:ext>
            </a:extLst>
          </p:cNvPr>
          <p:cNvGrpSpPr/>
          <p:nvPr/>
        </p:nvGrpSpPr>
        <p:grpSpPr>
          <a:xfrm>
            <a:off x="3331888" y="3245242"/>
            <a:ext cx="2378434" cy="978214"/>
            <a:chOff x="1795277" y="4756924"/>
            <a:chExt cx="4518438" cy="2608571"/>
          </a:xfrm>
        </p:grpSpPr>
        <p:sp>
          <p:nvSpPr>
            <p:cNvPr id="35" name="CuadroTexto 395">
              <a:extLst>
                <a:ext uri="{FF2B5EF4-FFF2-40B4-BE49-F238E27FC236}">
                  <a16:creationId xmlns:a16="http://schemas.microsoft.com/office/drawing/2014/main" id="{EA588888-813E-DB41-AEB1-D3CC15A55B84}"/>
                </a:ext>
              </a:extLst>
            </p:cNvPr>
            <p:cNvSpPr txBox="1"/>
            <p:nvPr/>
          </p:nvSpPr>
          <p:spPr>
            <a:xfrm>
              <a:off x="1979470" y="4756924"/>
              <a:ext cx="4281805" cy="82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63">
                <a:buClrTx/>
              </a:pPr>
              <a:r>
                <a:rPr lang="es-PE" b="1" kern="1200" dirty="0">
                  <a:solidFill>
                    <a:srgbClr val="363E48"/>
                  </a:solidFill>
                  <a:latin typeface="Lato" panose="020F0502020204030203" pitchFamily="34" charset="77"/>
                  <a:ea typeface="Lato" charset="0"/>
                  <a:cs typeface="Lato" charset="0"/>
                </a:rPr>
                <a:t>Inicio del proyecto</a:t>
              </a:r>
            </a:p>
          </p:txBody>
        </p:sp>
        <p:sp>
          <p:nvSpPr>
            <p:cNvPr id="38" name="Rectangle 56">
              <a:extLst>
                <a:ext uri="{FF2B5EF4-FFF2-40B4-BE49-F238E27FC236}">
                  <a16:creationId xmlns:a16="http://schemas.microsoft.com/office/drawing/2014/main" id="{1E7E1D3C-1C50-024E-9B08-7834A44079C8}"/>
                </a:ext>
              </a:extLst>
            </p:cNvPr>
            <p:cNvSpPr/>
            <p:nvPr/>
          </p:nvSpPr>
          <p:spPr>
            <a:xfrm>
              <a:off x="1795277" y="5395724"/>
              <a:ext cx="4518438" cy="1969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Selección del tesista</a:t>
              </a:r>
            </a:p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Ejecución hito 1</a:t>
              </a:r>
            </a:p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Ejecución hito 2</a:t>
              </a:r>
            </a:p>
          </p:txBody>
        </p:sp>
      </p:grpSp>
      <p:grpSp>
        <p:nvGrpSpPr>
          <p:cNvPr id="43" name="Group 59">
            <a:extLst>
              <a:ext uri="{FF2B5EF4-FFF2-40B4-BE49-F238E27FC236}">
                <a16:creationId xmlns:a16="http://schemas.microsoft.com/office/drawing/2014/main" id="{54D7AE93-C889-6748-9284-BE3A6E06773D}"/>
              </a:ext>
            </a:extLst>
          </p:cNvPr>
          <p:cNvGrpSpPr/>
          <p:nvPr/>
        </p:nvGrpSpPr>
        <p:grpSpPr>
          <a:xfrm>
            <a:off x="5410601" y="3457858"/>
            <a:ext cx="2930880" cy="1193657"/>
            <a:chOff x="1603912" y="4756924"/>
            <a:chExt cx="4942127" cy="3183086"/>
          </a:xfrm>
        </p:grpSpPr>
        <p:sp>
          <p:nvSpPr>
            <p:cNvPr id="44" name="CuadroTexto 395">
              <a:extLst>
                <a:ext uri="{FF2B5EF4-FFF2-40B4-BE49-F238E27FC236}">
                  <a16:creationId xmlns:a16="http://schemas.microsoft.com/office/drawing/2014/main" id="{A39A2B2F-FEC8-AF44-9582-E9B4375FC74B}"/>
                </a:ext>
              </a:extLst>
            </p:cNvPr>
            <p:cNvSpPr txBox="1"/>
            <p:nvPr/>
          </p:nvSpPr>
          <p:spPr>
            <a:xfrm>
              <a:off x="1603912" y="4756924"/>
              <a:ext cx="4848728" cy="820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63">
                <a:buClrTx/>
              </a:pPr>
              <a:r>
                <a:rPr lang="es-PE" b="1" kern="1200" dirty="0">
                  <a:solidFill>
                    <a:srgbClr val="363E48"/>
                  </a:solidFill>
                  <a:latin typeface="Lato" panose="020F0502020204030203" pitchFamily="34" charset="77"/>
                  <a:ea typeface="Lato" charset="0"/>
                  <a:cs typeface="Lato" charset="0"/>
                </a:rPr>
                <a:t>Resultados del proyecto</a:t>
              </a:r>
            </a:p>
          </p:txBody>
        </p:sp>
        <p:sp>
          <p:nvSpPr>
            <p:cNvPr id="45" name="Rectangle 56">
              <a:extLst>
                <a:ext uri="{FF2B5EF4-FFF2-40B4-BE49-F238E27FC236}">
                  <a16:creationId xmlns:a16="http://schemas.microsoft.com/office/drawing/2014/main" id="{50CCB460-E190-1941-8295-C4D0DD12AF90}"/>
                </a:ext>
              </a:extLst>
            </p:cNvPr>
            <p:cNvSpPr/>
            <p:nvPr/>
          </p:nvSpPr>
          <p:spPr>
            <a:xfrm>
              <a:off x="1795277" y="5395724"/>
              <a:ext cx="4750762" cy="2544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Ejecución hito 3</a:t>
              </a:r>
            </a:p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Presentación de tesis</a:t>
              </a:r>
            </a:p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Elaboración del artículo científico</a:t>
              </a:r>
            </a:p>
          </p:txBody>
        </p:sp>
      </p:grpSp>
      <p:grpSp>
        <p:nvGrpSpPr>
          <p:cNvPr id="46" name="Group 53">
            <a:extLst>
              <a:ext uri="{FF2B5EF4-FFF2-40B4-BE49-F238E27FC236}">
                <a16:creationId xmlns:a16="http://schemas.microsoft.com/office/drawing/2014/main" id="{6FD75DD8-6BF4-8A43-B32A-2D588C49D71F}"/>
              </a:ext>
            </a:extLst>
          </p:cNvPr>
          <p:cNvGrpSpPr/>
          <p:nvPr/>
        </p:nvGrpSpPr>
        <p:grpSpPr>
          <a:xfrm>
            <a:off x="818099" y="3457858"/>
            <a:ext cx="2838394" cy="1255213"/>
            <a:chOff x="1795277" y="4756924"/>
            <a:chExt cx="4979104" cy="3347234"/>
          </a:xfrm>
        </p:grpSpPr>
        <p:sp>
          <p:nvSpPr>
            <p:cNvPr id="47" name="CuadroTexto 395">
              <a:extLst>
                <a:ext uri="{FF2B5EF4-FFF2-40B4-BE49-F238E27FC236}">
                  <a16:creationId xmlns:a16="http://schemas.microsoft.com/office/drawing/2014/main" id="{935A8317-A69C-AC43-8CB8-854E6FD5679F}"/>
                </a:ext>
              </a:extLst>
            </p:cNvPr>
            <p:cNvSpPr txBox="1"/>
            <p:nvPr/>
          </p:nvSpPr>
          <p:spPr>
            <a:xfrm>
              <a:off x="1795279" y="4756924"/>
              <a:ext cx="4979102" cy="861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63">
                <a:buClrTx/>
              </a:pPr>
              <a:r>
                <a:rPr lang="es-PE" sz="1500" b="1" kern="1200" dirty="0">
                  <a:solidFill>
                    <a:srgbClr val="363E48"/>
                  </a:solidFill>
                  <a:latin typeface="Lato" panose="020F0502020204030203" pitchFamily="34" charset="77"/>
                  <a:ea typeface="Lato" charset="0"/>
                  <a:cs typeface="Lato" charset="0"/>
                </a:rPr>
                <a:t>Formulación del proyecto</a:t>
              </a:r>
            </a:p>
          </p:txBody>
        </p:sp>
        <p:sp>
          <p:nvSpPr>
            <p:cNvPr id="48" name="Rectangle 56">
              <a:extLst>
                <a:ext uri="{FF2B5EF4-FFF2-40B4-BE49-F238E27FC236}">
                  <a16:creationId xmlns:a16="http://schemas.microsoft.com/office/drawing/2014/main" id="{3FD3943B-EF95-3C41-8819-E3B9BF6249B6}"/>
                </a:ext>
              </a:extLst>
            </p:cNvPr>
            <p:cNvSpPr/>
            <p:nvPr/>
          </p:nvSpPr>
          <p:spPr>
            <a:xfrm>
              <a:off x="1795277" y="5395724"/>
              <a:ext cx="4685739" cy="27084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sz="1500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Presentación del proyecto </a:t>
              </a:r>
            </a:p>
            <a:p>
              <a:pPr marL="171450" indent="-171450" algn="ctr" defTabSz="685663">
                <a:buClrTx/>
                <a:buFont typeface="Wingdings" panose="05000000000000000000" pitchFamily="2" charset="2"/>
                <a:buChar char="Ø"/>
              </a:pPr>
              <a:r>
                <a:rPr lang="es-PE" sz="1500" kern="1200" dirty="0">
                  <a:solidFill>
                    <a:schemeClr val="tx1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Gana el concurso FONDECYT</a:t>
              </a:r>
            </a:p>
          </p:txBody>
        </p:sp>
      </p:grpSp>
      <p:grpSp>
        <p:nvGrpSpPr>
          <p:cNvPr id="49" name="Group 284"/>
          <p:cNvGrpSpPr/>
          <p:nvPr/>
        </p:nvGrpSpPr>
        <p:grpSpPr>
          <a:xfrm>
            <a:off x="2137129" y="2331892"/>
            <a:ext cx="376134" cy="380223"/>
            <a:chOff x="4427538" y="1254125"/>
            <a:chExt cx="292100" cy="295275"/>
          </a:xfrm>
          <a:solidFill>
            <a:schemeClr val="bg1"/>
          </a:solidFill>
        </p:grpSpPr>
        <p:sp>
          <p:nvSpPr>
            <p:cNvPr id="50" name="Freeform 211"/>
            <p:cNvSpPr>
              <a:spLocks/>
            </p:cNvSpPr>
            <p:nvPr/>
          </p:nvSpPr>
          <p:spPr bwMode="auto">
            <a:xfrm>
              <a:off x="4471988" y="1287463"/>
              <a:ext cx="33338" cy="33338"/>
            </a:xfrm>
            <a:custGeom>
              <a:avLst/>
              <a:gdLst/>
              <a:ahLst/>
              <a:cxnLst>
                <a:cxn ang="0">
                  <a:pos x="12" y="7"/>
                </a:cxn>
                <a:cxn ang="0">
                  <a:pos x="7" y="2"/>
                </a:cxn>
                <a:cxn ang="0">
                  <a:pos x="2" y="2"/>
                </a:cxn>
                <a:cxn ang="0">
                  <a:pos x="2" y="7"/>
                </a:cxn>
                <a:cxn ang="0">
                  <a:pos x="7" y="12"/>
                </a:cxn>
                <a:cxn ang="0">
                  <a:pos x="12" y="12"/>
                </a:cxn>
                <a:cxn ang="0">
                  <a:pos x="12" y="7"/>
                </a:cxn>
              </a:cxnLst>
              <a:rect l="0" t="0" r="r" b="b"/>
              <a:pathLst>
                <a:path w="13" h="13">
                  <a:moveTo>
                    <a:pt x="12" y="7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0" y="3"/>
                    <a:pt x="0" y="6"/>
                    <a:pt x="2" y="7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3"/>
                    <a:pt x="10" y="13"/>
                    <a:pt x="12" y="12"/>
                  </a:cubicBezTo>
                  <a:cubicBezTo>
                    <a:pt x="13" y="11"/>
                    <a:pt x="13" y="8"/>
                    <a:pt x="12" y="7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  <p:sp>
          <p:nvSpPr>
            <p:cNvPr id="51" name="Freeform 212"/>
            <p:cNvSpPr>
              <a:spLocks/>
            </p:cNvSpPr>
            <p:nvPr/>
          </p:nvSpPr>
          <p:spPr bwMode="auto">
            <a:xfrm>
              <a:off x="4427538" y="1382713"/>
              <a:ext cx="34925" cy="19050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4" y="7"/>
                </a:cxn>
                <a:cxn ang="0">
                  <a:pos x="11" y="7"/>
                </a:cxn>
                <a:cxn ang="0">
                  <a:pos x="14" y="4"/>
                </a:cxn>
                <a:cxn ang="0">
                  <a:pos x="11" y="0"/>
                </a:cxn>
              </a:cxnLst>
              <a:rect l="0" t="0" r="r" b="b"/>
              <a:pathLst>
                <a:path w="14" h="7">
                  <a:moveTo>
                    <a:pt x="11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3" y="7"/>
                    <a:pt x="14" y="6"/>
                    <a:pt x="14" y="4"/>
                  </a:cubicBezTo>
                  <a:cubicBezTo>
                    <a:pt x="14" y="2"/>
                    <a:pt x="13" y="0"/>
                    <a:pt x="11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  <p:sp>
          <p:nvSpPr>
            <p:cNvPr id="52" name="Freeform 213"/>
            <p:cNvSpPr>
              <a:spLocks/>
            </p:cNvSpPr>
            <p:nvPr/>
          </p:nvSpPr>
          <p:spPr bwMode="auto">
            <a:xfrm>
              <a:off x="4684713" y="1401763"/>
              <a:ext cx="34925" cy="1905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3" y="0"/>
                </a:cxn>
                <a:cxn ang="0">
                  <a:pos x="0" y="4"/>
                </a:cxn>
                <a:cxn ang="0">
                  <a:pos x="3" y="8"/>
                </a:cxn>
                <a:cxn ang="0">
                  <a:pos x="10" y="8"/>
                </a:cxn>
                <a:cxn ang="0">
                  <a:pos x="14" y="4"/>
                </a:cxn>
                <a:cxn ang="0">
                  <a:pos x="10" y="0"/>
                </a:cxn>
              </a:cxnLst>
              <a:rect l="0" t="0" r="r" b="b"/>
              <a:pathLst>
                <a:path w="14" h="8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8"/>
                    <a:pt x="14" y="6"/>
                    <a:pt x="14" y="4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  <p:sp>
          <p:nvSpPr>
            <p:cNvPr id="53" name="Freeform 214"/>
            <p:cNvSpPr>
              <a:spLocks/>
            </p:cNvSpPr>
            <p:nvPr/>
          </p:nvSpPr>
          <p:spPr bwMode="auto">
            <a:xfrm>
              <a:off x="4654551" y="1303338"/>
              <a:ext cx="31750" cy="31750"/>
            </a:xfrm>
            <a:custGeom>
              <a:avLst/>
              <a:gdLst/>
              <a:ahLst/>
              <a:cxnLst>
                <a:cxn ang="0">
                  <a:pos x="12" y="1"/>
                </a:cxn>
                <a:cxn ang="0">
                  <a:pos x="6" y="1"/>
                </a:cxn>
                <a:cxn ang="0">
                  <a:pos x="1" y="6"/>
                </a:cxn>
                <a:cxn ang="0">
                  <a:pos x="1" y="11"/>
                </a:cxn>
                <a:cxn ang="0">
                  <a:pos x="6" y="11"/>
                </a:cxn>
                <a:cxn ang="0">
                  <a:pos x="12" y="6"/>
                </a:cxn>
                <a:cxn ang="0">
                  <a:pos x="12" y="1"/>
                </a:cxn>
              </a:cxnLst>
              <a:rect l="0" t="0" r="r" b="b"/>
              <a:pathLst>
                <a:path w="13" h="13">
                  <a:moveTo>
                    <a:pt x="12" y="1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10"/>
                    <a:pt x="1" y="11"/>
                  </a:cubicBezTo>
                  <a:cubicBezTo>
                    <a:pt x="3" y="13"/>
                    <a:pt x="5" y="13"/>
                    <a:pt x="6" y="11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2"/>
                    <a:pt x="12" y="1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  <p:sp>
          <p:nvSpPr>
            <p:cNvPr id="54" name="Freeform 215"/>
            <p:cNvSpPr>
              <a:spLocks/>
            </p:cNvSpPr>
            <p:nvPr/>
          </p:nvSpPr>
          <p:spPr bwMode="auto">
            <a:xfrm>
              <a:off x="4573588" y="1254125"/>
              <a:ext cx="17463" cy="38100"/>
            </a:xfrm>
            <a:custGeom>
              <a:avLst/>
              <a:gdLst/>
              <a:ahLst/>
              <a:cxnLst>
                <a:cxn ang="0">
                  <a:pos x="4" y="15"/>
                </a:cxn>
                <a:cxn ang="0">
                  <a:pos x="6" y="14"/>
                </a:cxn>
                <a:cxn ang="0">
                  <a:pos x="7" y="11"/>
                </a:cxn>
                <a:cxn ang="0">
                  <a:pos x="7" y="4"/>
                </a:cxn>
                <a:cxn ang="0">
                  <a:pos x="4" y="0"/>
                </a:cxn>
                <a:cxn ang="0">
                  <a:pos x="0" y="3"/>
                </a:cxn>
                <a:cxn ang="0">
                  <a:pos x="0" y="4"/>
                </a:cxn>
                <a:cxn ang="0">
                  <a:pos x="0" y="11"/>
                </a:cxn>
                <a:cxn ang="0">
                  <a:pos x="4" y="15"/>
                </a:cxn>
              </a:cxnLst>
              <a:rect l="0" t="0" r="r" b="b"/>
              <a:pathLst>
                <a:path w="7" h="15">
                  <a:moveTo>
                    <a:pt x="4" y="15"/>
                  </a:moveTo>
                  <a:cubicBezTo>
                    <a:pt x="5" y="15"/>
                    <a:pt x="6" y="14"/>
                    <a:pt x="6" y="14"/>
                  </a:cubicBezTo>
                  <a:cubicBezTo>
                    <a:pt x="7" y="13"/>
                    <a:pt x="7" y="12"/>
                    <a:pt x="7" y="1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  <p:sp>
          <p:nvSpPr>
            <p:cNvPr id="55" name="Freeform 216"/>
            <p:cNvSpPr>
              <a:spLocks noEditPoints="1"/>
            </p:cNvSpPr>
            <p:nvPr/>
          </p:nvSpPr>
          <p:spPr bwMode="auto">
            <a:xfrm>
              <a:off x="4500563" y="1327150"/>
              <a:ext cx="146050" cy="166688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0" y="29"/>
                </a:cxn>
                <a:cxn ang="0">
                  <a:pos x="14" y="54"/>
                </a:cxn>
                <a:cxn ang="0">
                  <a:pos x="14" y="66"/>
                </a:cxn>
                <a:cxn ang="0">
                  <a:pos x="44" y="66"/>
                </a:cxn>
                <a:cxn ang="0">
                  <a:pos x="44" y="54"/>
                </a:cxn>
                <a:cxn ang="0">
                  <a:pos x="58" y="29"/>
                </a:cxn>
                <a:cxn ang="0">
                  <a:pos x="29" y="0"/>
                </a:cxn>
                <a:cxn ang="0">
                  <a:pos x="40" y="48"/>
                </a:cxn>
                <a:cxn ang="0">
                  <a:pos x="36" y="50"/>
                </a:cxn>
                <a:cxn ang="0">
                  <a:pos x="36" y="54"/>
                </a:cxn>
                <a:cxn ang="0">
                  <a:pos x="36" y="58"/>
                </a:cxn>
                <a:cxn ang="0">
                  <a:pos x="22" y="58"/>
                </a:cxn>
                <a:cxn ang="0">
                  <a:pos x="22" y="54"/>
                </a:cxn>
                <a:cxn ang="0">
                  <a:pos x="22" y="50"/>
                </a:cxn>
                <a:cxn ang="0">
                  <a:pos x="18" y="48"/>
                </a:cxn>
                <a:cxn ang="0">
                  <a:pos x="7" y="29"/>
                </a:cxn>
                <a:cxn ang="0">
                  <a:pos x="29" y="8"/>
                </a:cxn>
                <a:cxn ang="0">
                  <a:pos x="51" y="29"/>
                </a:cxn>
                <a:cxn ang="0">
                  <a:pos x="40" y="48"/>
                </a:cxn>
              </a:cxnLst>
              <a:rect l="0" t="0" r="r" b="b"/>
              <a:pathLst>
                <a:path w="58" h="66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0"/>
                    <a:pt x="6" y="49"/>
                    <a:pt x="14" y="54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44" y="66"/>
                    <a:pt x="44" y="66"/>
                    <a:pt x="44" y="66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52" y="49"/>
                    <a:pt x="58" y="40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40" y="48"/>
                  </a:moveTo>
                  <a:cubicBezTo>
                    <a:pt x="36" y="50"/>
                    <a:pt x="36" y="50"/>
                    <a:pt x="36" y="50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6" y="58"/>
                    <a:pt x="36" y="58"/>
                    <a:pt x="36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22" y="54"/>
                    <a:pt x="22" y="54"/>
                    <a:pt x="22" y="54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18" y="48"/>
                    <a:pt x="18" y="48"/>
                    <a:pt x="18" y="48"/>
                  </a:cubicBezTo>
                  <a:cubicBezTo>
                    <a:pt x="11" y="44"/>
                    <a:pt x="7" y="37"/>
                    <a:pt x="7" y="29"/>
                  </a:cubicBezTo>
                  <a:cubicBezTo>
                    <a:pt x="7" y="17"/>
                    <a:pt x="17" y="8"/>
                    <a:pt x="29" y="8"/>
                  </a:cubicBezTo>
                  <a:cubicBezTo>
                    <a:pt x="41" y="8"/>
                    <a:pt x="51" y="17"/>
                    <a:pt x="51" y="29"/>
                  </a:cubicBezTo>
                  <a:cubicBezTo>
                    <a:pt x="51" y="37"/>
                    <a:pt x="47" y="44"/>
                    <a:pt x="40" y="4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  <p:sp>
          <p:nvSpPr>
            <p:cNvPr id="56" name="Freeform 217"/>
            <p:cNvSpPr>
              <a:spLocks/>
            </p:cNvSpPr>
            <p:nvPr/>
          </p:nvSpPr>
          <p:spPr bwMode="auto">
            <a:xfrm>
              <a:off x="4535488" y="1511300"/>
              <a:ext cx="76200" cy="38100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8" y="7"/>
                </a:cxn>
                <a:cxn ang="0">
                  <a:pos x="8" y="8"/>
                </a:cxn>
                <a:cxn ang="0">
                  <a:pos x="15" y="15"/>
                </a:cxn>
                <a:cxn ang="0">
                  <a:pos x="22" y="8"/>
                </a:cxn>
                <a:cxn ang="0">
                  <a:pos x="22" y="7"/>
                </a:cxn>
                <a:cxn ang="0">
                  <a:pos x="30" y="7"/>
                </a:cxn>
                <a:cxn ang="0">
                  <a:pos x="30" y="0"/>
                </a:cxn>
                <a:cxn ang="0">
                  <a:pos x="0" y="0"/>
                </a:cxn>
                <a:cxn ang="0">
                  <a:pos x="0" y="7"/>
                </a:cxn>
              </a:cxnLst>
              <a:rect l="0" t="0" r="r" b="b"/>
              <a:pathLst>
                <a:path w="30" h="15">
                  <a:moveTo>
                    <a:pt x="0" y="7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2"/>
                    <a:pt x="11" y="15"/>
                    <a:pt x="15" y="15"/>
                  </a:cubicBezTo>
                  <a:cubicBezTo>
                    <a:pt x="19" y="15"/>
                    <a:pt x="22" y="12"/>
                    <a:pt x="22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  <a:highlight>
                  <a:srgbClr val="00FFFF"/>
                </a:highlight>
                <a:latin typeface="+mn-lt"/>
                <a:ea typeface="+mn-ea"/>
              </a:endParaRPr>
            </a:p>
          </p:txBody>
        </p:sp>
      </p:grpSp>
      <p:sp>
        <p:nvSpPr>
          <p:cNvPr id="57" name="Rectángulo 56"/>
          <p:cNvSpPr/>
          <p:nvPr/>
        </p:nvSpPr>
        <p:spPr>
          <a:xfrm>
            <a:off x="1239242" y="1176450"/>
            <a:ext cx="66580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663">
              <a:buClrTx/>
            </a:pPr>
            <a:r>
              <a:rPr lang="es-PE" sz="1800" b="1" dirty="0">
                <a:solidFill>
                  <a:srgbClr val="CD884F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DISTRIBUCIÓN ECOLÓGICA DE LAS PRINCIPALES</a:t>
            </a:r>
          </a:p>
          <a:p>
            <a:pPr algn="ctr" defTabSz="685663">
              <a:buClrTx/>
            </a:pPr>
            <a:r>
              <a:rPr lang="es-PE" sz="1800" b="1" dirty="0">
                <a:solidFill>
                  <a:srgbClr val="CD884F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 ESPECIES FORESTALES MADERABLES EN LA AMAZONÍA PERUANA</a:t>
            </a:r>
            <a:endParaRPr lang="en-US" sz="1800" b="1" kern="1200" dirty="0">
              <a:solidFill>
                <a:srgbClr val="CD884F"/>
              </a:solidFill>
              <a:latin typeface="Lato" panose="020F0502020204030203" pitchFamily="34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65223" y="4791753"/>
            <a:ext cx="6326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200" b="1" i="1" dirty="0">
                <a:latin typeface="Lato" panose="020F0502020204030203" pitchFamily="34" charset="77"/>
              </a:rPr>
              <a:t>Fondo Nacional de </a:t>
            </a:r>
            <a:r>
              <a:rPr lang="es-MX" sz="1200" b="1" i="1" dirty="0">
                <a:latin typeface="Lato" panose="020F0502020204030203" pitchFamily="34" charset="77"/>
              </a:rPr>
              <a:t>Desarrollo Científico, Tecnológico y de Innovación Tecnológica (FONDECYT)</a:t>
            </a:r>
            <a:endParaRPr lang="es-PE" sz="1200" b="1" i="1" dirty="0">
              <a:latin typeface="Lato" panose="020F0502020204030203" pitchFamily="34" charset="77"/>
            </a:endParaRPr>
          </a:p>
        </p:txBody>
      </p:sp>
      <p:sp>
        <p:nvSpPr>
          <p:cNvPr id="59" name="Freeform 69"/>
          <p:cNvSpPr>
            <a:spLocks noEditPoints="1"/>
          </p:cNvSpPr>
          <p:nvPr/>
        </p:nvSpPr>
        <p:spPr bwMode="auto">
          <a:xfrm>
            <a:off x="4411265" y="2183433"/>
            <a:ext cx="288925" cy="239713"/>
          </a:xfrm>
          <a:custGeom>
            <a:avLst/>
            <a:gdLst>
              <a:gd name="T0" fmla="*/ 206 w 268"/>
              <a:gd name="T1" fmla="*/ 111 h 222"/>
              <a:gd name="T2" fmla="*/ 203 w 268"/>
              <a:gd name="T3" fmla="*/ 119 h 222"/>
              <a:gd name="T4" fmla="*/ 108 w 268"/>
              <a:gd name="T5" fmla="*/ 214 h 222"/>
              <a:gd name="T6" fmla="*/ 101 w 268"/>
              <a:gd name="T7" fmla="*/ 217 h 222"/>
              <a:gd name="T8" fmla="*/ 93 w 268"/>
              <a:gd name="T9" fmla="*/ 214 h 222"/>
              <a:gd name="T10" fmla="*/ 89 w 268"/>
              <a:gd name="T11" fmla="*/ 206 h 222"/>
              <a:gd name="T12" fmla="*/ 89 w 268"/>
              <a:gd name="T13" fmla="*/ 156 h 222"/>
              <a:gd name="T14" fmla="*/ 12 w 268"/>
              <a:gd name="T15" fmla="*/ 156 h 222"/>
              <a:gd name="T16" fmla="*/ 4 w 268"/>
              <a:gd name="T17" fmla="*/ 152 h 222"/>
              <a:gd name="T18" fmla="*/ 0 w 268"/>
              <a:gd name="T19" fmla="*/ 145 h 222"/>
              <a:gd name="T20" fmla="*/ 0 w 268"/>
              <a:gd name="T21" fmla="*/ 78 h 222"/>
              <a:gd name="T22" fmla="*/ 4 w 268"/>
              <a:gd name="T23" fmla="*/ 70 h 222"/>
              <a:gd name="T24" fmla="*/ 12 w 268"/>
              <a:gd name="T25" fmla="*/ 67 h 222"/>
              <a:gd name="T26" fmla="*/ 89 w 268"/>
              <a:gd name="T27" fmla="*/ 67 h 222"/>
              <a:gd name="T28" fmla="*/ 89 w 268"/>
              <a:gd name="T29" fmla="*/ 17 h 222"/>
              <a:gd name="T30" fmla="*/ 93 w 268"/>
              <a:gd name="T31" fmla="*/ 9 h 222"/>
              <a:gd name="T32" fmla="*/ 101 w 268"/>
              <a:gd name="T33" fmla="*/ 5 h 222"/>
              <a:gd name="T34" fmla="*/ 108 w 268"/>
              <a:gd name="T35" fmla="*/ 9 h 222"/>
              <a:gd name="T36" fmla="*/ 203 w 268"/>
              <a:gd name="T37" fmla="*/ 103 h 222"/>
              <a:gd name="T38" fmla="*/ 206 w 268"/>
              <a:gd name="T39" fmla="*/ 111 h 222"/>
              <a:gd name="T40" fmla="*/ 268 w 268"/>
              <a:gd name="T41" fmla="*/ 50 h 222"/>
              <a:gd name="T42" fmla="*/ 268 w 268"/>
              <a:gd name="T43" fmla="*/ 172 h 222"/>
              <a:gd name="T44" fmla="*/ 253 w 268"/>
              <a:gd name="T45" fmla="*/ 208 h 222"/>
              <a:gd name="T46" fmla="*/ 217 w 268"/>
              <a:gd name="T47" fmla="*/ 222 h 222"/>
              <a:gd name="T48" fmla="*/ 162 w 268"/>
              <a:gd name="T49" fmla="*/ 222 h 222"/>
              <a:gd name="T50" fmla="*/ 158 w 268"/>
              <a:gd name="T51" fmla="*/ 221 h 222"/>
              <a:gd name="T52" fmla="*/ 156 w 268"/>
              <a:gd name="T53" fmla="*/ 217 h 222"/>
              <a:gd name="T54" fmla="*/ 156 w 268"/>
              <a:gd name="T55" fmla="*/ 213 h 222"/>
              <a:gd name="T56" fmla="*/ 156 w 268"/>
              <a:gd name="T57" fmla="*/ 209 h 222"/>
              <a:gd name="T58" fmla="*/ 157 w 268"/>
              <a:gd name="T59" fmla="*/ 205 h 222"/>
              <a:gd name="T60" fmla="*/ 158 w 268"/>
              <a:gd name="T61" fmla="*/ 201 h 222"/>
              <a:gd name="T62" fmla="*/ 162 w 268"/>
              <a:gd name="T63" fmla="*/ 200 h 222"/>
              <a:gd name="T64" fmla="*/ 217 w 268"/>
              <a:gd name="T65" fmla="*/ 200 h 222"/>
              <a:gd name="T66" fmla="*/ 237 w 268"/>
              <a:gd name="T67" fmla="*/ 192 h 222"/>
              <a:gd name="T68" fmla="*/ 245 w 268"/>
              <a:gd name="T69" fmla="*/ 172 h 222"/>
              <a:gd name="T70" fmla="*/ 245 w 268"/>
              <a:gd name="T71" fmla="*/ 50 h 222"/>
              <a:gd name="T72" fmla="*/ 237 w 268"/>
              <a:gd name="T73" fmla="*/ 30 h 222"/>
              <a:gd name="T74" fmla="*/ 217 w 268"/>
              <a:gd name="T75" fmla="*/ 22 h 222"/>
              <a:gd name="T76" fmla="*/ 163 w 268"/>
              <a:gd name="T77" fmla="*/ 22 h 222"/>
              <a:gd name="T78" fmla="*/ 161 w 268"/>
              <a:gd name="T79" fmla="*/ 22 h 222"/>
              <a:gd name="T80" fmla="*/ 159 w 268"/>
              <a:gd name="T81" fmla="*/ 21 h 222"/>
              <a:gd name="T82" fmla="*/ 158 w 268"/>
              <a:gd name="T83" fmla="*/ 21 h 222"/>
              <a:gd name="T84" fmla="*/ 157 w 268"/>
              <a:gd name="T85" fmla="*/ 19 h 222"/>
              <a:gd name="T86" fmla="*/ 156 w 268"/>
              <a:gd name="T87" fmla="*/ 17 h 222"/>
              <a:gd name="T88" fmla="*/ 156 w 268"/>
              <a:gd name="T89" fmla="*/ 13 h 222"/>
              <a:gd name="T90" fmla="*/ 156 w 268"/>
              <a:gd name="T91" fmla="*/ 9 h 222"/>
              <a:gd name="T92" fmla="*/ 157 w 268"/>
              <a:gd name="T93" fmla="*/ 4 h 222"/>
              <a:gd name="T94" fmla="*/ 158 w 268"/>
              <a:gd name="T95" fmla="*/ 1 h 222"/>
              <a:gd name="T96" fmla="*/ 162 w 268"/>
              <a:gd name="T97" fmla="*/ 0 h 222"/>
              <a:gd name="T98" fmla="*/ 217 w 268"/>
              <a:gd name="T99" fmla="*/ 0 h 222"/>
              <a:gd name="T100" fmla="*/ 253 w 268"/>
              <a:gd name="T101" fmla="*/ 15 h 222"/>
              <a:gd name="T102" fmla="*/ 268 w 268"/>
              <a:gd name="T103" fmla="*/ 50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8" h="222">
                <a:moveTo>
                  <a:pt x="206" y="111"/>
                </a:moveTo>
                <a:cubicBezTo>
                  <a:pt x="206" y="114"/>
                  <a:pt x="205" y="117"/>
                  <a:pt x="203" y="119"/>
                </a:cubicBezTo>
                <a:cubicBezTo>
                  <a:pt x="108" y="214"/>
                  <a:pt x="108" y="214"/>
                  <a:pt x="108" y="214"/>
                </a:cubicBezTo>
                <a:cubicBezTo>
                  <a:pt x="106" y="216"/>
                  <a:pt x="104" y="217"/>
                  <a:pt x="101" y="217"/>
                </a:cubicBezTo>
                <a:cubicBezTo>
                  <a:pt x="98" y="217"/>
                  <a:pt x="95" y="216"/>
                  <a:pt x="93" y="214"/>
                </a:cubicBezTo>
                <a:cubicBezTo>
                  <a:pt x="91" y="211"/>
                  <a:pt x="89" y="209"/>
                  <a:pt x="89" y="206"/>
                </a:cubicBezTo>
                <a:cubicBezTo>
                  <a:pt x="89" y="156"/>
                  <a:pt x="89" y="156"/>
                  <a:pt x="89" y="156"/>
                </a:cubicBezTo>
                <a:cubicBezTo>
                  <a:pt x="12" y="156"/>
                  <a:pt x="12" y="156"/>
                  <a:pt x="12" y="156"/>
                </a:cubicBezTo>
                <a:cubicBezTo>
                  <a:pt x="9" y="156"/>
                  <a:pt x="6" y="155"/>
                  <a:pt x="4" y="152"/>
                </a:cubicBezTo>
                <a:cubicBezTo>
                  <a:pt x="2" y="150"/>
                  <a:pt x="0" y="148"/>
                  <a:pt x="0" y="145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75"/>
                  <a:pt x="2" y="72"/>
                  <a:pt x="4" y="70"/>
                </a:cubicBezTo>
                <a:cubicBezTo>
                  <a:pt x="6" y="68"/>
                  <a:pt x="9" y="67"/>
                  <a:pt x="12" y="67"/>
                </a:cubicBezTo>
                <a:cubicBezTo>
                  <a:pt x="89" y="67"/>
                  <a:pt x="89" y="67"/>
                  <a:pt x="89" y="67"/>
                </a:cubicBezTo>
                <a:cubicBezTo>
                  <a:pt x="89" y="17"/>
                  <a:pt x="89" y="17"/>
                  <a:pt x="89" y="17"/>
                </a:cubicBezTo>
                <a:cubicBezTo>
                  <a:pt x="89" y="14"/>
                  <a:pt x="91" y="11"/>
                  <a:pt x="93" y="9"/>
                </a:cubicBezTo>
                <a:cubicBezTo>
                  <a:pt x="95" y="7"/>
                  <a:pt x="98" y="5"/>
                  <a:pt x="101" y="5"/>
                </a:cubicBezTo>
                <a:cubicBezTo>
                  <a:pt x="104" y="5"/>
                  <a:pt x="106" y="7"/>
                  <a:pt x="108" y="9"/>
                </a:cubicBezTo>
                <a:cubicBezTo>
                  <a:pt x="203" y="103"/>
                  <a:pt x="203" y="103"/>
                  <a:pt x="203" y="103"/>
                </a:cubicBezTo>
                <a:cubicBezTo>
                  <a:pt x="205" y="106"/>
                  <a:pt x="206" y="108"/>
                  <a:pt x="206" y="111"/>
                </a:cubicBezTo>
                <a:close/>
                <a:moveTo>
                  <a:pt x="268" y="50"/>
                </a:moveTo>
                <a:cubicBezTo>
                  <a:pt x="268" y="172"/>
                  <a:pt x="268" y="172"/>
                  <a:pt x="268" y="172"/>
                </a:cubicBezTo>
                <a:cubicBezTo>
                  <a:pt x="268" y="186"/>
                  <a:pt x="263" y="198"/>
                  <a:pt x="253" y="208"/>
                </a:cubicBezTo>
                <a:cubicBezTo>
                  <a:pt x="243" y="218"/>
                  <a:pt x="231" y="222"/>
                  <a:pt x="217" y="222"/>
                </a:cubicBezTo>
                <a:cubicBezTo>
                  <a:pt x="162" y="222"/>
                  <a:pt x="162" y="222"/>
                  <a:pt x="162" y="222"/>
                </a:cubicBezTo>
                <a:cubicBezTo>
                  <a:pt x="160" y="222"/>
                  <a:pt x="159" y="222"/>
                  <a:pt x="158" y="221"/>
                </a:cubicBezTo>
                <a:cubicBezTo>
                  <a:pt x="157" y="220"/>
                  <a:pt x="156" y="218"/>
                  <a:pt x="156" y="217"/>
                </a:cubicBezTo>
                <a:cubicBezTo>
                  <a:pt x="156" y="216"/>
                  <a:pt x="156" y="215"/>
                  <a:pt x="156" y="213"/>
                </a:cubicBezTo>
                <a:cubicBezTo>
                  <a:pt x="156" y="212"/>
                  <a:pt x="156" y="210"/>
                  <a:pt x="156" y="209"/>
                </a:cubicBezTo>
                <a:cubicBezTo>
                  <a:pt x="156" y="208"/>
                  <a:pt x="156" y="206"/>
                  <a:pt x="157" y="205"/>
                </a:cubicBezTo>
                <a:cubicBezTo>
                  <a:pt x="157" y="203"/>
                  <a:pt x="157" y="202"/>
                  <a:pt x="158" y="201"/>
                </a:cubicBezTo>
                <a:cubicBezTo>
                  <a:pt x="159" y="201"/>
                  <a:pt x="160" y="200"/>
                  <a:pt x="162" y="200"/>
                </a:cubicBezTo>
                <a:cubicBezTo>
                  <a:pt x="217" y="200"/>
                  <a:pt x="217" y="200"/>
                  <a:pt x="217" y="200"/>
                </a:cubicBezTo>
                <a:cubicBezTo>
                  <a:pt x="225" y="200"/>
                  <a:pt x="232" y="197"/>
                  <a:pt x="237" y="192"/>
                </a:cubicBezTo>
                <a:cubicBezTo>
                  <a:pt x="243" y="187"/>
                  <a:pt x="245" y="180"/>
                  <a:pt x="245" y="172"/>
                </a:cubicBezTo>
                <a:cubicBezTo>
                  <a:pt x="245" y="50"/>
                  <a:pt x="245" y="50"/>
                  <a:pt x="245" y="50"/>
                </a:cubicBezTo>
                <a:cubicBezTo>
                  <a:pt x="245" y="42"/>
                  <a:pt x="243" y="36"/>
                  <a:pt x="237" y="30"/>
                </a:cubicBezTo>
                <a:cubicBezTo>
                  <a:pt x="232" y="25"/>
                  <a:pt x="225" y="22"/>
                  <a:pt x="217" y="22"/>
                </a:cubicBezTo>
                <a:cubicBezTo>
                  <a:pt x="163" y="22"/>
                  <a:pt x="163" y="22"/>
                  <a:pt x="163" y="22"/>
                </a:cubicBezTo>
                <a:cubicBezTo>
                  <a:pt x="161" y="22"/>
                  <a:pt x="161" y="22"/>
                  <a:pt x="161" y="22"/>
                </a:cubicBezTo>
                <a:cubicBezTo>
                  <a:pt x="159" y="21"/>
                  <a:pt x="159" y="21"/>
                  <a:pt x="159" y="21"/>
                </a:cubicBezTo>
                <a:cubicBezTo>
                  <a:pt x="158" y="21"/>
                  <a:pt x="158" y="21"/>
                  <a:pt x="158" y="21"/>
                </a:cubicBezTo>
                <a:cubicBezTo>
                  <a:pt x="157" y="19"/>
                  <a:pt x="157" y="19"/>
                  <a:pt x="157" y="19"/>
                </a:cubicBezTo>
                <a:cubicBezTo>
                  <a:pt x="156" y="17"/>
                  <a:pt x="156" y="17"/>
                  <a:pt x="156" y="17"/>
                </a:cubicBezTo>
                <a:cubicBezTo>
                  <a:pt x="156" y="16"/>
                  <a:pt x="156" y="15"/>
                  <a:pt x="156" y="13"/>
                </a:cubicBezTo>
                <a:cubicBezTo>
                  <a:pt x="156" y="11"/>
                  <a:pt x="156" y="10"/>
                  <a:pt x="156" y="9"/>
                </a:cubicBezTo>
                <a:cubicBezTo>
                  <a:pt x="156" y="7"/>
                  <a:pt x="156" y="6"/>
                  <a:pt x="157" y="4"/>
                </a:cubicBezTo>
                <a:cubicBezTo>
                  <a:pt x="157" y="3"/>
                  <a:pt x="157" y="2"/>
                  <a:pt x="158" y="1"/>
                </a:cubicBezTo>
                <a:cubicBezTo>
                  <a:pt x="159" y="0"/>
                  <a:pt x="160" y="0"/>
                  <a:pt x="162" y="0"/>
                </a:cubicBezTo>
                <a:cubicBezTo>
                  <a:pt x="217" y="0"/>
                  <a:pt x="217" y="0"/>
                  <a:pt x="217" y="0"/>
                </a:cubicBezTo>
                <a:cubicBezTo>
                  <a:pt x="231" y="0"/>
                  <a:pt x="243" y="5"/>
                  <a:pt x="253" y="15"/>
                </a:cubicBezTo>
                <a:cubicBezTo>
                  <a:pt x="263" y="24"/>
                  <a:pt x="268" y="36"/>
                  <a:pt x="268" y="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0" name="Freeform 474"/>
          <p:cNvSpPr>
            <a:spLocks noEditPoints="1"/>
          </p:cNvSpPr>
          <p:nvPr/>
        </p:nvSpPr>
        <p:spPr bwMode="auto">
          <a:xfrm>
            <a:off x="6708092" y="2386757"/>
            <a:ext cx="335898" cy="334275"/>
          </a:xfrm>
          <a:custGeom>
            <a:avLst/>
            <a:gdLst>
              <a:gd name="T0" fmla="*/ 88 w 176"/>
              <a:gd name="T1" fmla="*/ 64 h 176"/>
              <a:gd name="T2" fmla="*/ 64 w 176"/>
              <a:gd name="T3" fmla="*/ 88 h 176"/>
              <a:gd name="T4" fmla="*/ 88 w 176"/>
              <a:gd name="T5" fmla="*/ 112 h 176"/>
              <a:gd name="T6" fmla="*/ 112 w 176"/>
              <a:gd name="T7" fmla="*/ 88 h 176"/>
              <a:gd name="T8" fmla="*/ 88 w 176"/>
              <a:gd name="T9" fmla="*/ 64 h 176"/>
              <a:gd name="T10" fmla="*/ 88 w 176"/>
              <a:gd name="T11" fmla="*/ 104 h 176"/>
              <a:gd name="T12" fmla="*/ 72 w 176"/>
              <a:gd name="T13" fmla="*/ 88 h 176"/>
              <a:gd name="T14" fmla="*/ 88 w 176"/>
              <a:gd name="T15" fmla="*/ 72 h 176"/>
              <a:gd name="T16" fmla="*/ 104 w 176"/>
              <a:gd name="T17" fmla="*/ 88 h 176"/>
              <a:gd name="T18" fmla="*/ 88 w 176"/>
              <a:gd name="T19" fmla="*/ 104 h 176"/>
              <a:gd name="T20" fmla="*/ 88 w 176"/>
              <a:gd name="T21" fmla="*/ 32 h 176"/>
              <a:gd name="T22" fmla="*/ 32 w 176"/>
              <a:gd name="T23" fmla="*/ 88 h 176"/>
              <a:gd name="T24" fmla="*/ 88 w 176"/>
              <a:gd name="T25" fmla="*/ 144 h 176"/>
              <a:gd name="T26" fmla="*/ 144 w 176"/>
              <a:gd name="T27" fmla="*/ 88 h 176"/>
              <a:gd name="T28" fmla="*/ 88 w 176"/>
              <a:gd name="T29" fmla="*/ 32 h 176"/>
              <a:gd name="T30" fmla="*/ 88 w 176"/>
              <a:gd name="T31" fmla="*/ 136 h 176"/>
              <a:gd name="T32" fmla="*/ 40 w 176"/>
              <a:gd name="T33" fmla="*/ 88 h 176"/>
              <a:gd name="T34" fmla="*/ 88 w 176"/>
              <a:gd name="T35" fmla="*/ 40 h 176"/>
              <a:gd name="T36" fmla="*/ 136 w 176"/>
              <a:gd name="T37" fmla="*/ 88 h 176"/>
              <a:gd name="T38" fmla="*/ 88 w 176"/>
              <a:gd name="T39" fmla="*/ 136 h 176"/>
              <a:gd name="T40" fmla="*/ 149 w 176"/>
              <a:gd name="T41" fmla="*/ 151 h 176"/>
              <a:gd name="T42" fmla="*/ 176 w 176"/>
              <a:gd name="T43" fmla="*/ 88 h 176"/>
              <a:gd name="T44" fmla="*/ 88 w 176"/>
              <a:gd name="T45" fmla="*/ 0 h 176"/>
              <a:gd name="T46" fmla="*/ 0 w 176"/>
              <a:gd name="T47" fmla="*/ 88 h 176"/>
              <a:gd name="T48" fmla="*/ 27 w 176"/>
              <a:gd name="T49" fmla="*/ 151 h 176"/>
              <a:gd name="T50" fmla="*/ 17 w 176"/>
              <a:gd name="T51" fmla="*/ 169 h 176"/>
              <a:gd name="T52" fmla="*/ 16 w 176"/>
              <a:gd name="T53" fmla="*/ 172 h 176"/>
              <a:gd name="T54" fmla="*/ 20 w 176"/>
              <a:gd name="T55" fmla="*/ 176 h 176"/>
              <a:gd name="T56" fmla="*/ 23 w 176"/>
              <a:gd name="T57" fmla="*/ 175 h 176"/>
              <a:gd name="T58" fmla="*/ 24 w 176"/>
              <a:gd name="T59" fmla="*/ 173 h 176"/>
              <a:gd name="T60" fmla="*/ 33 w 176"/>
              <a:gd name="T61" fmla="*/ 157 h 176"/>
              <a:gd name="T62" fmla="*/ 88 w 176"/>
              <a:gd name="T63" fmla="*/ 176 h 176"/>
              <a:gd name="T64" fmla="*/ 143 w 176"/>
              <a:gd name="T65" fmla="*/ 157 h 176"/>
              <a:gd name="T66" fmla="*/ 152 w 176"/>
              <a:gd name="T67" fmla="*/ 173 h 176"/>
              <a:gd name="T68" fmla="*/ 156 w 176"/>
              <a:gd name="T69" fmla="*/ 176 h 176"/>
              <a:gd name="T70" fmla="*/ 160 w 176"/>
              <a:gd name="T71" fmla="*/ 172 h 176"/>
              <a:gd name="T72" fmla="*/ 159 w 176"/>
              <a:gd name="T73" fmla="*/ 169 h 176"/>
              <a:gd name="T74" fmla="*/ 149 w 176"/>
              <a:gd name="T75" fmla="*/ 151 h 176"/>
              <a:gd name="T76" fmla="*/ 88 w 176"/>
              <a:gd name="T77" fmla="*/ 168 h 176"/>
              <a:gd name="T78" fmla="*/ 8 w 176"/>
              <a:gd name="T79" fmla="*/ 88 h 176"/>
              <a:gd name="T80" fmla="*/ 88 w 176"/>
              <a:gd name="T81" fmla="*/ 8 h 176"/>
              <a:gd name="T82" fmla="*/ 168 w 176"/>
              <a:gd name="T83" fmla="*/ 88 h 176"/>
              <a:gd name="T84" fmla="*/ 88 w 176"/>
              <a:gd name="T85" fmla="*/ 168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76" h="176">
                <a:moveTo>
                  <a:pt x="88" y="64"/>
                </a:moveTo>
                <a:cubicBezTo>
                  <a:pt x="75" y="64"/>
                  <a:pt x="64" y="75"/>
                  <a:pt x="64" y="88"/>
                </a:cubicBezTo>
                <a:cubicBezTo>
                  <a:pt x="64" y="101"/>
                  <a:pt x="75" y="112"/>
                  <a:pt x="88" y="112"/>
                </a:cubicBezTo>
                <a:cubicBezTo>
                  <a:pt x="101" y="112"/>
                  <a:pt x="112" y="101"/>
                  <a:pt x="112" y="88"/>
                </a:cubicBezTo>
                <a:cubicBezTo>
                  <a:pt x="112" y="75"/>
                  <a:pt x="101" y="64"/>
                  <a:pt x="88" y="64"/>
                </a:cubicBezTo>
                <a:moveTo>
                  <a:pt x="88" y="104"/>
                </a:moveTo>
                <a:cubicBezTo>
                  <a:pt x="79" y="104"/>
                  <a:pt x="72" y="97"/>
                  <a:pt x="72" y="88"/>
                </a:cubicBezTo>
                <a:cubicBezTo>
                  <a:pt x="72" y="79"/>
                  <a:pt x="79" y="72"/>
                  <a:pt x="88" y="72"/>
                </a:cubicBezTo>
                <a:cubicBezTo>
                  <a:pt x="97" y="72"/>
                  <a:pt x="104" y="79"/>
                  <a:pt x="104" y="88"/>
                </a:cubicBezTo>
                <a:cubicBezTo>
                  <a:pt x="104" y="97"/>
                  <a:pt x="97" y="104"/>
                  <a:pt x="88" y="104"/>
                </a:cubicBezTo>
                <a:moveTo>
                  <a:pt x="88" y="32"/>
                </a:moveTo>
                <a:cubicBezTo>
                  <a:pt x="57" y="32"/>
                  <a:pt x="32" y="57"/>
                  <a:pt x="32" y="88"/>
                </a:cubicBezTo>
                <a:cubicBezTo>
                  <a:pt x="32" y="119"/>
                  <a:pt x="57" y="144"/>
                  <a:pt x="88" y="144"/>
                </a:cubicBezTo>
                <a:cubicBezTo>
                  <a:pt x="119" y="144"/>
                  <a:pt x="144" y="119"/>
                  <a:pt x="144" y="88"/>
                </a:cubicBezTo>
                <a:cubicBezTo>
                  <a:pt x="144" y="57"/>
                  <a:pt x="119" y="32"/>
                  <a:pt x="88" y="32"/>
                </a:cubicBezTo>
                <a:moveTo>
                  <a:pt x="88" y="136"/>
                </a:moveTo>
                <a:cubicBezTo>
                  <a:pt x="61" y="136"/>
                  <a:pt x="40" y="115"/>
                  <a:pt x="40" y="88"/>
                </a:cubicBezTo>
                <a:cubicBezTo>
                  <a:pt x="40" y="61"/>
                  <a:pt x="61" y="40"/>
                  <a:pt x="88" y="40"/>
                </a:cubicBezTo>
                <a:cubicBezTo>
                  <a:pt x="115" y="40"/>
                  <a:pt x="136" y="61"/>
                  <a:pt x="136" y="88"/>
                </a:cubicBezTo>
                <a:cubicBezTo>
                  <a:pt x="136" y="115"/>
                  <a:pt x="115" y="136"/>
                  <a:pt x="88" y="136"/>
                </a:cubicBezTo>
                <a:moveTo>
                  <a:pt x="149" y="151"/>
                </a:moveTo>
                <a:cubicBezTo>
                  <a:pt x="166" y="135"/>
                  <a:pt x="176" y="113"/>
                  <a:pt x="176" y="88"/>
                </a:cubicBezTo>
                <a:cubicBezTo>
                  <a:pt x="176" y="39"/>
                  <a:pt x="137" y="0"/>
                  <a:pt x="88" y="0"/>
                </a:cubicBezTo>
                <a:cubicBezTo>
                  <a:pt x="39" y="0"/>
                  <a:pt x="0" y="39"/>
                  <a:pt x="0" y="88"/>
                </a:cubicBezTo>
                <a:cubicBezTo>
                  <a:pt x="0" y="113"/>
                  <a:pt x="10" y="135"/>
                  <a:pt x="27" y="151"/>
                </a:cubicBezTo>
                <a:cubicBezTo>
                  <a:pt x="17" y="169"/>
                  <a:pt x="17" y="169"/>
                  <a:pt x="17" y="169"/>
                </a:cubicBezTo>
                <a:cubicBezTo>
                  <a:pt x="16" y="170"/>
                  <a:pt x="16" y="171"/>
                  <a:pt x="16" y="172"/>
                </a:cubicBezTo>
                <a:cubicBezTo>
                  <a:pt x="16" y="174"/>
                  <a:pt x="18" y="176"/>
                  <a:pt x="20" y="176"/>
                </a:cubicBezTo>
                <a:cubicBezTo>
                  <a:pt x="21" y="176"/>
                  <a:pt x="22" y="176"/>
                  <a:pt x="23" y="175"/>
                </a:cubicBezTo>
                <a:cubicBezTo>
                  <a:pt x="23" y="174"/>
                  <a:pt x="24" y="174"/>
                  <a:pt x="24" y="173"/>
                </a:cubicBezTo>
                <a:cubicBezTo>
                  <a:pt x="33" y="157"/>
                  <a:pt x="33" y="157"/>
                  <a:pt x="33" y="157"/>
                </a:cubicBezTo>
                <a:cubicBezTo>
                  <a:pt x="48" y="169"/>
                  <a:pt x="67" y="176"/>
                  <a:pt x="88" y="176"/>
                </a:cubicBezTo>
                <a:cubicBezTo>
                  <a:pt x="109" y="176"/>
                  <a:pt x="128" y="169"/>
                  <a:pt x="143" y="157"/>
                </a:cubicBezTo>
                <a:cubicBezTo>
                  <a:pt x="152" y="173"/>
                  <a:pt x="152" y="173"/>
                  <a:pt x="152" y="173"/>
                </a:cubicBezTo>
                <a:cubicBezTo>
                  <a:pt x="153" y="175"/>
                  <a:pt x="154" y="176"/>
                  <a:pt x="156" y="176"/>
                </a:cubicBezTo>
                <a:cubicBezTo>
                  <a:pt x="158" y="176"/>
                  <a:pt x="160" y="174"/>
                  <a:pt x="160" y="172"/>
                </a:cubicBezTo>
                <a:cubicBezTo>
                  <a:pt x="160" y="171"/>
                  <a:pt x="160" y="170"/>
                  <a:pt x="159" y="169"/>
                </a:cubicBezTo>
                <a:lnTo>
                  <a:pt x="149" y="151"/>
                </a:lnTo>
                <a:close/>
                <a:moveTo>
                  <a:pt x="88" y="168"/>
                </a:moveTo>
                <a:cubicBezTo>
                  <a:pt x="44" y="168"/>
                  <a:pt x="8" y="132"/>
                  <a:pt x="8" y="88"/>
                </a:cubicBezTo>
                <a:cubicBezTo>
                  <a:pt x="8" y="44"/>
                  <a:pt x="44" y="8"/>
                  <a:pt x="88" y="8"/>
                </a:cubicBezTo>
                <a:cubicBezTo>
                  <a:pt x="132" y="8"/>
                  <a:pt x="168" y="44"/>
                  <a:pt x="168" y="88"/>
                </a:cubicBezTo>
                <a:cubicBezTo>
                  <a:pt x="168" y="132"/>
                  <a:pt x="132" y="168"/>
                  <a:pt x="88" y="168"/>
                </a:cubicBezTo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73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81" y="275620"/>
            <a:ext cx="7863940" cy="600062"/>
          </a:xfrm>
        </p:spPr>
        <p:txBody>
          <a:bodyPr/>
          <a:lstStyle/>
          <a:p>
            <a:r>
              <a:rPr lang="en-US" sz="2500" b="1" dirty="0"/>
              <a:t>ALINEAMIENTO A LA POLÍTICA INSTITUCIONAL </a:t>
            </a:r>
          </a:p>
        </p:txBody>
      </p:sp>
      <p:sp>
        <p:nvSpPr>
          <p:cNvPr id="66" name="CuadroTexto 350">
            <a:extLst>
              <a:ext uri="{FF2B5EF4-FFF2-40B4-BE49-F238E27FC236}">
                <a16:creationId xmlns:a16="http://schemas.microsoft.com/office/drawing/2014/main" id="{1F96F8CD-7CE8-FB41-80D1-3DAFACEA3AEC}"/>
              </a:ext>
            </a:extLst>
          </p:cNvPr>
          <p:cNvSpPr txBox="1"/>
          <p:nvPr/>
        </p:nvSpPr>
        <p:spPr>
          <a:xfrm>
            <a:off x="4187634" y="3572203"/>
            <a:ext cx="4058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2" charset="77"/>
                <a:ea typeface="Lato Heavy" charset="0"/>
                <a:cs typeface="Poppins" pitchFamily="2" charset="77"/>
                <a:sym typeface="Arial"/>
              </a:rPr>
              <a:t>3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F102E70E-E9EB-284A-BCB2-25576D1A40A9}"/>
              </a:ext>
            </a:extLst>
          </p:cNvPr>
          <p:cNvGrpSpPr/>
          <p:nvPr/>
        </p:nvGrpSpPr>
        <p:grpSpPr>
          <a:xfrm>
            <a:off x="284018" y="1234734"/>
            <a:ext cx="8728364" cy="3205647"/>
            <a:chOff x="1142283" y="4868966"/>
            <a:chExt cx="23014335" cy="7167716"/>
          </a:xfrm>
        </p:grpSpPr>
        <p:grpSp>
          <p:nvGrpSpPr>
            <p:cNvPr id="26" name="Group 2">
              <a:extLst>
                <a:ext uri="{FF2B5EF4-FFF2-40B4-BE49-F238E27FC236}">
                  <a16:creationId xmlns:a16="http://schemas.microsoft.com/office/drawing/2014/main" id="{30873F37-1C37-FA4B-AECC-40C5FB3B0B6F}"/>
                </a:ext>
              </a:extLst>
            </p:cNvPr>
            <p:cNvGrpSpPr/>
            <p:nvPr/>
          </p:nvGrpSpPr>
          <p:grpSpPr>
            <a:xfrm>
              <a:off x="1142283" y="4868966"/>
              <a:ext cx="22093084" cy="7167716"/>
              <a:chOff x="1002890" y="4395019"/>
              <a:chExt cx="27402505" cy="5220929"/>
            </a:xfrm>
            <a:solidFill>
              <a:srgbClr val="FFFFFF">
                <a:lumMod val="50000"/>
                <a:alpha val="10000"/>
              </a:srgbClr>
            </a:solidFill>
          </p:grpSpPr>
          <p:sp>
            <p:nvSpPr>
              <p:cNvPr id="32" name="Rectangle 1">
                <a:extLst>
                  <a:ext uri="{FF2B5EF4-FFF2-40B4-BE49-F238E27FC236}">
                    <a16:creationId xmlns:a16="http://schemas.microsoft.com/office/drawing/2014/main" id="{52DF55FA-56FD-5645-87CF-B4661C2965F2}"/>
                  </a:ext>
                </a:extLst>
              </p:cNvPr>
              <p:cNvSpPr/>
              <p:nvPr/>
            </p:nvSpPr>
            <p:spPr>
              <a:xfrm>
                <a:off x="1002890" y="4395019"/>
                <a:ext cx="5220929" cy="52209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6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Rectangle 38">
                <a:extLst>
                  <a:ext uri="{FF2B5EF4-FFF2-40B4-BE49-F238E27FC236}">
                    <a16:creationId xmlns:a16="http://schemas.microsoft.com/office/drawing/2014/main" id="{4E5FD521-A4CF-1E48-BE57-D2F8F4971134}"/>
                  </a:ext>
                </a:extLst>
              </p:cNvPr>
              <p:cNvSpPr/>
              <p:nvPr/>
            </p:nvSpPr>
            <p:spPr>
              <a:xfrm>
                <a:off x="6548284" y="4395019"/>
                <a:ext cx="5220929" cy="52209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6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Rectangle 40">
                <a:extLst>
                  <a:ext uri="{FF2B5EF4-FFF2-40B4-BE49-F238E27FC236}">
                    <a16:creationId xmlns:a16="http://schemas.microsoft.com/office/drawing/2014/main" id="{D19B6EE6-E1B0-3648-A3DD-B685B3A4C9D1}"/>
                  </a:ext>
                </a:extLst>
              </p:cNvPr>
              <p:cNvSpPr/>
              <p:nvPr/>
            </p:nvSpPr>
            <p:spPr>
              <a:xfrm>
                <a:off x="12093678" y="4395019"/>
                <a:ext cx="5220929" cy="52209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6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Rectangle 44">
                <a:extLst>
                  <a:ext uri="{FF2B5EF4-FFF2-40B4-BE49-F238E27FC236}">
                    <a16:creationId xmlns:a16="http://schemas.microsoft.com/office/drawing/2014/main" id="{F0337D4A-47FB-DE42-808C-42C5FE72A87A}"/>
                  </a:ext>
                </a:extLst>
              </p:cNvPr>
              <p:cNvSpPr/>
              <p:nvPr/>
            </p:nvSpPr>
            <p:spPr>
              <a:xfrm>
                <a:off x="17639072" y="4395019"/>
                <a:ext cx="5220929" cy="52209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6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Rectangle 46">
                <a:extLst>
                  <a:ext uri="{FF2B5EF4-FFF2-40B4-BE49-F238E27FC236}">
                    <a16:creationId xmlns:a16="http://schemas.microsoft.com/office/drawing/2014/main" id="{588F41AE-B9C8-D140-A439-C262A19B0375}"/>
                  </a:ext>
                </a:extLst>
              </p:cNvPr>
              <p:cNvSpPr/>
              <p:nvPr/>
            </p:nvSpPr>
            <p:spPr>
              <a:xfrm>
                <a:off x="23184466" y="4395019"/>
                <a:ext cx="5220929" cy="52209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6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" name="Right Arrow 68">
              <a:extLst>
                <a:ext uri="{FF2B5EF4-FFF2-40B4-BE49-F238E27FC236}">
                  <a16:creationId xmlns:a16="http://schemas.microsoft.com/office/drawing/2014/main" id="{277993E9-F129-8045-8FB1-11223C10E404}"/>
                </a:ext>
              </a:extLst>
            </p:cNvPr>
            <p:cNvSpPr/>
            <p:nvPr/>
          </p:nvSpPr>
          <p:spPr>
            <a:xfrm>
              <a:off x="2973576" y="5048112"/>
              <a:ext cx="3330828" cy="1868122"/>
            </a:xfrm>
            <a:prstGeom prst="rightArrow">
              <a:avLst>
                <a:gd name="adj1" fmla="val 75692"/>
                <a:gd name="adj2" fmla="val 50000"/>
              </a:avLst>
            </a:prstGeom>
            <a:solidFill>
              <a:srgbClr val="5B443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Right Arrow 69">
              <a:extLst>
                <a:ext uri="{FF2B5EF4-FFF2-40B4-BE49-F238E27FC236}">
                  <a16:creationId xmlns:a16="http://schemas.microsoft.com/office/drawing/2014/main" id="{CC7A7EFE-4B61-DF42-BEEB-628F313F8B4F}"/>
                </a:ext>
              </a:extLst>
            </p:cNvPr>
            <p:cNvSpPr/>
            <p:nvPr/>
          </p:nvSpPr>
          <p:spPr>
            <a:xfrm>
              <a:off x="7431259" y="5048112"/>
              <a:ext cx="3330828" cy="1868122"/>
            </a:xfrm>
            <a:prstGeom prst="rightArrow">
              <a:avLst>
                <a:gd name="adj1" fmla="val 75692"/>
                <a:gd name="adj2" fmla="val 50000"/>
              </a:avLst>
            </a:prstGeom>
            <a:solidFill>
              <a:srgbClr val="B55F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Right Arrow 70">
              <a:extLst>
                <a:ext uri="{FF2B5EF4-FFF2-40B4-BE49-F238E27FC236}">
                  <a16:creationId xmlns:a16="http://schemas.microsoft.com/office/drawing/2014/main" id="{1A383542-FE2C-0144-A778-BA1AF498679A}"/>
                </a:ext>
              </a:extLst>
            </p:cNvPr>
            <p:cNvSpPr/>
            <p:nvPr/>
          </p:nvSpPr>
          <p:spPr>
            <a:xfrm>
              <a:off x="11888942" y="5048112"/>
              <a:ext cx="3330828" cy="1868122"/>
            </a:xfrm>
            <a:prstGeom prst="rightArrow">
              <a:avLst>
                <a:gd name="adj1" fmla="val 75692"/>
                <a:gd name="adj2" fmla="val 50000"/>
              </a:avLst>
            </a:prstGeom>
            <a:solidFill>
              <a:srgbClr val="CD884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Right Arrow 71">
              <a:extLst>
                <a:ext uri="{FF2B5EF4-FFF2-40B4-BE49-F238E27FC236}">
                  <a16:creationId xmlns:a16="http://schemas.microsoft.com/office/drawing/2014/main" id="{FB2B4C81-6DF5-FC41-9A73-26AD6803471B}"/>
                </a:ext>
              </a:extLst>
            </p:cNvPr>
            <p:cNvSpPr/>
            <p:nvPr/>
          </p:nvSpPr>
          <p:spPr>
            <a:xfrm>
              <a:off x="16357366" y="5048112"/>
              <a:ext cx="3330828" cy="1868122"/>
            </a:xfrm>
            <a:prstGeom prst="rightArrow">
              <a:avLst>
                <a:gd name="adj1" fmla="val 75692"/>
                <a:gd name="adj2" fmla="val 50000"/>
              </a:avLst>
            </a:prstGeom>
            <a:solidFill>
              <a:srgbClr val="CFB87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Right Arrow 72">
              <a:extLst>
                <a:ext uri="{FF2B5EF4-FFF2-40B4-BE49-F238E27FC236}">
                  <a16:creationId xmlns:a16="http://schemas.microsoft.com/office/drawing/2014/main" id="{B877868A-DF39-7F4E-80EF-A3C165132B68}"/>
                </a:ext>
              </a:extLst>
            </p:cNvPr>
            <p:cNvSpPr/>
            <p:nvPr/>
          </p:nvSpPr>
          <p:spPr>
            <a:xfrm>
              <a:off x="20825790" y="5048112"/>
              <a:ext cx="3330828" cy="1868122"/>
            </a:xfrm>
            <a:prstGeom prst="rightArrow">
              <a:avLst>
                <a:gd name="adj1" fmla="val 75692"/>
                <a:gd name="adj2" fmla="val 50000"/>
              </a:avLst>
            </a:prstGeom>
            <a:solidFill>
              <a:srgbClr val="49A3C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6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TextBox 88">
            <a:extLst>
              <a:ext uri="{FF2B5EF4-FFF2-40B4-BE49-F238E27FC236}">
                <a16:creationId xmlns:a16="http://schemas.microsoft.com/office/drawing/2014/main" id="{8AE3E09A-CA29-A244-9F9A-4F1BEB90B43D}"/>
              </a:ext>
            </a:extLst>
          </p:cNvPr>
          <p:cNvSpPr txBox="1"/>
          <p:nvPr/>
        </p:nvSpPr>
        <p:spPr>
          <a:xfrm>
            <a:off x="253471" y="2644952"/>
            <a:ext cx="16915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sym typeface="Arial"/>
              </a:rPr>
              <a:t>Incrementar el aprovechamiento sostenible y la conservación de los RFFS y sus servicios ecosistémicos, por parte de los TH.</a:t>
            </a:r>
          </a:p>
        </p:txBody>
      </p:sp>
      <p:sp>
        <p:nvSpPr>
          <p:cNvPr id="38" name="Rectangle 89">
            <a:extLst>
              <a:ext uri="{FF2B5EF4-FFF2-40B4-BE49-F238E27FC236}">
                <a16:creationId xmlns:a16="http://schemas.microsoft.com/office/drawing/2014/main" id="{D859AC80-35CA-714C-8B66-C80424E41605}"/>
              </a:ext>
            </a:extLst>
          </p:cNvPr>
          <p:cNvSpPr/>
          <p:nvPr/>
        </p:nvSpPr>
        <p:spPr>
          <a:xfrm>
            <a:off x="427049" y="2151235"/>
            <a:ext cx="1383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Montserrat" charset="0"/>
                <a:sym typeface="Arial"/>
              </a:rPr>
              <a:t>Objetivo institucional</a:t>
            </a:r>
          </a:p>
        </p:txBody>
      </p:sp>
      <p:sp>
        <p:nvSpPr>
          <p:cNvPr id="39" name="TextBox 85">
            <a:extLst>
              <a:ext uri="{FF2B5EF4-FFF2-40B4-BE49-F238E27FC236}">
                <a16:creationId xmlns:a16="http://schemas.microsoft.com/office/drawing/2014/main" id="{049C5596-AB77-A14A-8A30-339E7EA11D3D}"/>
              </a:ext>
            </a:extLst>
          </p:cNvPr>
          <p:cNvSpPr txBox="1"/>
          <p:nvPr/>
        </p:nvSpPr>
        <p:spPr>
          <a:xfrm>
            <a:off x="1950863" y="2668035"/>
            <a:ext cx="159848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PE" sz="15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sym typeface="Arial"/>
              </a:rPr>
              <a:t>Estudios estratégicos, accesibles y de calidad para mejorar las intervenciones de los actores ...</a:t>
            </a:r>
          </a:p>
        </p:txBody>
      </p:sp>
      <p:sp>
        <p:nvSpPr>
          <p:cNvPr id="40" name="Rectangle 87">
            <a:extLst>
              <a:ext uri="{FF2B5EF4-FFF2-40B4-BE49-F238E27FC236}">
                <a16:creationId xmlns:a16="http://schemas.microsoft.com/office/drawing/2014/main" id="{0E16123A-DD92-6D45-86DD-7D95BE060308}"/>
              </a:ext>
            </a:extLst>
          </p:cNvPr>
          <p:cNvSpPr/>
          <p:nvPr/>
        </p:nvSpPr>
        <p:spPr>
          <a:xfrm>
            <a:off x="2178263" y="2150225"/>
            <a:ext cx="11991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Montserrat" charset="0"/>
                <a:sym typeface="Arial"/>
              </a:rPr>
              <a:t>Acción estratégica</a:t>
            </a:r>
          </a:p>
        </p:txBody>
      </p:sp>
      <p:sp>
        <p:nvSpPr>
          <p:cNvPr id="41" name="TextBox 83">
            <a:extLst>
              <a:ext uri="{FF2B5EF4-FFF2-40B4-BE49-F238E27FC236}">
                <a16:creationId xmlns:a16="http://schemas.microsoft.com/office/drawing/2014/main" id="{D09CFAC6-39EE-FD40-82BE-5748C76D6BDE}"/>
              </a:ext>
            </a:extLst>
          </p:cNvPr>
          <p:cNvSpPr txBox="1"/>
          <p:nvPr/>
        </p:nvSpPr>
        <p:spPr>
          <a:xfrm>
            <a:off x="3703926" y="2723935"/>
            <a:ext cx="15677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PE" sz="1500" i="1" kern="1200" dirty="0">
                <a:latin typeface="Lato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</a:rPr>
              <a:t>G</a:t>
            </a:r>
            <a:r>
              <a:rPr kumimoji="0" lang="es-PE" sz="1500" i="1" u="none" strike="noStrike" kern="120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estión</a:t>
            </a:r>
            <a:r>
              <a:rPr kumimoji="0" lang="es-PE" sz="15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 del conocimiento.</a:t>
            </a:r>
          </a:p>
        </p:txBody>
      </p:sp>
      <p:sp>
        <p:nvSpPr>
          <p:cNvPr id="42" name="Rectangle 84">
            <a:extLst>
              <a:ext uri="{FF2B5EF4-FFF2-40B4-BE49-F238E27FC236}">
                <a16:creationId xmlns:a16="http://schemas.microsoft.com/office/drawing/2014/main" id="{911B8B4A-E227-0D47-BD77-070422C312D6}"/>
              </a:ext>
            </a:extLst>
          </p:cNvPr>
          <p:cNvSpPr/>
          <p:nvPr/>
        </p:nvSpPr>
        <p:spPr>
          <a:xfrm>
            <a:off x="3920548" y="2171887"/>
            <a:ext cx="11178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Montserrat" charset="0"/>
                <a:sym typeface="Arial"/>
              </a:rPr>
              <a:t>Proceso misional</a:t>
            </a:r>
          </a:p>
        </p:txBody>
      </p:sp>
      <p:sp>
        <p:nvSpPr>
          <p:cNvPr id="43" name="TextBox 81">
            <a:extLst>
              <a:ext uri="{FF2B5EF4-FFF2-40B4-BE49-F238E27FC236}">
                <a16:creationId xmlns:a16="http://schemas.microsoft.com/office/drawing/2014/main" id="{74675C56-E180-4247-8DDA-02443A7ED02E}"/>
              </a:ext>
            </a:extLst>
          </p:cNvPr>
          <p:cNvSpPr txBox="1"/>
          <p:nvPr/>
        </p:nvSpPr>
        <p:spPr>
          <a:xfrm>
            <a:off x="5405565" y="2723935"/>
            <a:ext cx="154248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MX" sz="15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Lato Light" panose="020F0502020204030203" pitchFamily="34" charset="0"/>
                <a:cs typeface="Lato Light" panose="020F0502020204030203" pitchFamily="34" charset="0"/>
                <a:sym typeface="Arial"/>
              </a:rPr>
              <a:t>Evaluar los resultados de supervisión, fiscalización y capacitación.</a:t>
            </a:r>
            <a:endParaRPr kumimoji="0" lang="en-US" sz="15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77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45" name="TextBox 79">
            <a:extLst>
              <a:ext uri="{FF2B5EF4-FFF2-40B4-BE49-F238E27FC236}">
                <a16:creationId xmlns:a16="http://schemas.microsoft.com/office/drawing/2014/main" id="{56559B35-06A3-FF42-998E-0D043A760F80}"/>
              </a:ext>
            </a:extLst>
          </p:cNvPr>
          <p:cNvSpPr txBox="1"/>
          <p:nvPr/>
        </p:nvSpPr>
        <p:spPr>
          <a:xfrm>
            <a:off x="7116019" y="2723935"/>
            <a:ext cx="15181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sz="15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Calibri" panose="020F0502020204030204" pitchFamily="34" charset="0"/>
                <a:sym typeface="Arial"/>
              </a:rPr>
              <a:t>“Estudio ecológico de la estructura vertical del bosque de 5  principales especies forestales”</a:t>
            </a:r>
            <a:endParaRPr kumimoji="0" lang="en-US" sz="15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77"/>
              <a:ea typeface="Lato Light" panose="020F0502020204030203" pitchFamily="34" charset="0"/>
              <a:cs typeface="Lato Light" panose="020F0502020204030203" pitchFamily="34" charset="0"/>
              <a:sym typeface="Arial"/>
            </a:endParaRPr>
          </a:p>
        </p:txBody>
      </p:sp>
      <p:sp>
        <p:nvSpPr>
          <p:cNvPr id="46" name="Rectangle 80">
            <a:extLst>
              <a:ext uri="{FF2B5EF4-FFF2-40B4-BE49-F238E27FC236}">
                <a16:creationId xmlns:a16="http://schemas.microsoft.com/office/drawing/2014/main" id="{94BCA0F7-4D07-0A42-8EFF-C737C9EC615B}"/>
              </a:ext>
            </a:extLst>
          </p:cNvPr>
          <p:cNvSpPr/>
          <p:nvPr/>
        </p:nvSpPr>
        <p:spPr>
          <a:xfrm>
            <a:off x="7066567" y="2194979"/>
            <a:ext cx="15676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Lato" panose="020F0502020204030203" pitchFamily="34" charset="77"/>
                <a:ea typeface="Microsoft YaHei UI Light" panose="020B0502040204020203" pitchFamily="34" charset="-122"/>
                <a:cs typeface="Montserrat" charset="0"/>
                <a:sym typeface="Arial"/>
              </a:rPr>
              <a:t>OSINFOR -FONDECYT</a:t>
            </a:r>
          </a:p>
        </p:txBody>
      </p:sp>
      <p:sp>
        <p:nvSpPr>
          <p:cNvPr id="47" name="Rectangle 90">
            <a:extLst>
              <a:ext uri="{FF2B5EF4-FFF2-40B4-BE49-F238E27FC236}">
                <a16:creationId xmlns:a16="http://schemas.microsoft.com/office/drawing/2014/main" id="{13127ADC-DEF2-5D40-AE12-CB426CF68E56}"/>
              </a:ext>
            </a:extLst>
          </p:cNvPr>
          <p:cNvSpPr/>
          <p:nvPr/>
        </p:nvSpPr>
        <p:spPr>
          <a:xfrm>
            <a:off x="979221" y="1459222"/>
            <a:ext cx="1250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Lato" panose="020F0502020204030203" pitchFamily="34" charset="0"/>
                <a:sym typeface="Arial"/>
              </a:rPr>
              <a:t>       PEI  </a:t>
            </a:r>
          </a:p>
          <a:p>
            <a:pPr marL="0" marR="0" lvl="0" indent="0" algn="l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Lato" panose="020F0502020204030203" pitchFamily="34" charset="0"/>
                <a:sym typeface="Arial"/>
              </a:rPr>
              <a:t>2020-2024</a:t>
            </a:r>
          </a:p>
        </p:txBody>
      </p:sp>
      <p:sp>
        <p:nvSpPr>
          <p:cNvPr id="48" name="Rectangle 91">
            <a:extLst>
              <a:ext uri="{FF2B5EF4-FFF2-40B4-BE49-F238E27FC236}">
                <a16:creationId xmlns:a16="http://schemas.microsoft.com/office/drawing/2014/main" id="{470BE675-6425-9246-B233-A402E9BCDBB6}"/>
              </a:ext>
            </a:extLst>
          </p:cNvPr>
          <p:cNvSpPr/>
          <p:nvPr/>
        </p:nvSpPr>
        <p:spPr>
          <a:xfrm>
            <a:off x="2698208" y="1554742"/>
            <a:ext cx="9053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Lato" panose="020F0502020204030203" pitchFamily="34" charset="0"/>
                <a:sym typeface="Arial"/>
              </a:rPr>
              <a:t>AEI 1.5</a:t>
            </a:r>
          </a:p>
        </p:txBody>
      </p:sp>
      <p:sp>
        <p:nvSpPr>
          <p:cNvPr id="49" name="Rectangle 92">
            <a:extLst>
              <a:ext uri="{FF2B5EF4-FFF2-40B4-BE49-F238E27FC236}">
                <a16:creationId xmlns:a16="http://schemas.microsoft.com/office/drawing/2014/main" id="{5A9DFFFE-E6EE-224C-A963-7341A74DCDDA}"/>
              </a:ext>
            </a:extLst>
          </p:cNvPr>
          <p:cNvSpPr/>
          <p:nvPr/>
        </p:nvSpPr>
        <p:spPr>
          <a:xfrm>
            <a:off x="4308938" y="1576199"/>
            <a:ext cx="11927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Lato" panose="020F0502020204030203" pitchFamily="34" charset="0"/>
                <a:sym typeface="Arial"/>
              </a:rPr>
              <a:t>PROCESOS</a:t>
            </a:r>
          </a:p>
        </p:txBody>
      </p:sp>
      <p:sp>
        <p:nvSpPr>
          <p:cNvPr id="50" name="Rectangle 93">
            <a:extLst>
              <a:ext uri="{FF2B5EF4-FFF2-40B4-BE49-F238E27FC236}">
                <a16:creationId xmlns:a16="http://schemas.microsoft.com/office/drawing/2014/main" id="{D59F29B3-2912-FB42-9666-F44B45D77C2B}"/>
              </a:ext>
            </a:extLst>
          </p:cNvPr>
          <p:cNvSpPr/>
          <p:nvPr/>
        </p:nvSpPr>
        <p:spPr>
          <a:xfrm>
            <a:off x="6176669" y="1570131"/>
            <a:ext cx="603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Lato" panose="020F0502020204030203" pitchFamily="34" charset="0"/>
                <a:sym typeface="Arial"/>
              </a:rPr>
              <a:t>POI</a:t>
            </a:r>
          </a:p>
        </p:txBody>
      </p:sp>
      <p:sp>
        <p:nvSpPr>
          <p:cNvPr id="51" name="Rectangle 94">
            <a:extLst>
              <a:ext uri="{FF2B5EF4-FFF2-40B4-BE49-F238E27FC236}">
                <a16:creationId xmlns:a16="http://schemas.microsoft.com/office/drawing/2014/main" id="{CB274944-F766-2A4B-8E11-349C7CF30A10}"/>
              </a:ext>
            </a:extLst>
          </p:cNvPr>
          <p:cNvSpPr/>
          <p:nvPr/>
        </p:nvSpPr>
        <p:spPr>
          <a:xfrm>
            <a:off x="7702779" y="1577747"/>
            <a:ext cx="11776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Lato" panose="020F0502020204030203" pitchFamily="34" charset="0"/>
                <a:sym typeface="Arial"/>
              </a:rPr>
              <a:t>PROYECTO</a:t>
            </a:r>
          </a:p>
        </p:txBody>
      </p:sp>
      <p:sp>
        <p:nvSpPr>
          <p:cNvPr id="52" name="Rectangle 84">
            <a:extLst>
              <a:ext uri="{FF2B5EF4-FFF2-40B4-BE49-F238E27FC236}">
                <a16:creationId xmlns:a16="http://schemas.microsoft.com/office/drawing/2014/main" id="{911B8B4A-E227-0D47-BD77-070422C312D6}"/>
              </a:ext>
            </a:extLst>
          </p:cNvPr>
          <p:cNvSpPr/>
          <p:nvPr/>
        </p:nvSpPr>
        <p:spPr>
          <a:xfrm>
            <a:off x="5572943" y="2151106"/>
            <a:ext cx="1252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s-PE" b="1" i="0" u="none" strike="noStrike" kern="1200" cap="none" spc="0" normalizeH="0" baseline="0" noProof="0" dirty="0">
                <a:ln>
                  <a:noFill/>
                </a:ln>
                <a:solidFill>
                  <a:srgbClr val="363E48"/>
                </a:solidFill>
                <a:effectLst/>
                <a:uLnTx/>
                <a:uFillTx/>
                <a:latin typeface="Lato" panose="020F0502020204030203" pitchFamily="34" charset="77"/>
                <a:ea typeface="Roboto Medium" panose="02000000000000000000" pitchFamily="2" charset="0"/>
                <a:cs typeface="Montserrat" charset="0"/>
                <a:sym typeface="Arial"/>
              </a:rPr>
              <a:t>Metas estratégicas</a:t>
            </a:r>
          </a:p>
        </p:txBody>
      </p:sp>
    </p:spTree>
    <p:extLst>
      <p:ext uri="{BB962C8B-B14F-4D97-AF65-F5344CB8AC3E}">
        <p14:creationId xmlns:p14="http://schemas.microsoft.com/office/powerpoint/2010/main" val="994279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0E294-5E56-C440-AD89-A3D17730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25" y="319724"/>
            <a:ext cx="8390243" cy="631637"/>
          </a:xfrm>
        </p:spPr>
        <p:txBody>
          <a:bodyPr/>
          <a:lstStyle/>
          <a:p>
            <a:r>
              <a:rPr lang="es-PE" sz="2600" b="1" dirty="0"/>
              <a:t>CONFORMACIÓN</a:t>
            </a:r>
            <a:r>
              <a:rPr lang="en-US" sz="2600" b="1" dirty="0"/>
              <a:t> DEL EQUIPO DE INVESTIGACIÓN</a:t>
            </a:r>
          </a:p>
        </p:txBody>
      </p:sp>
      <p:grpSp>
        <p:nvGrpSpPr>
          <p:cNvPr id="62" name="Grupo 61"/>
          <p:cNvGrpSpPr/>
          <p:nvPr/>
        </p:nvGrpSpPr>
        <p:grpSpPr>
          <a:xfrm>
            <a:off x="279946" y="1547100"/>
            <a:ext cx="7201212" cy="3076326"/>
            <a:chOff x="838201" y="1480078"/>
            <a:chExt cx="8586483" cy="5476142"/>
          </a:xfrm>
        </p:grpSpPr>
        <p:sp>
          <p:nvSpPr>
            <p:cNvPr id="63" name="Freeform 5"/>
            <p:cNvSpPr>
              <a:spLocks/>
            </p:cNvSpPr>
            <p:nvPr/>
          </p:nvSpPr>
          <p:spPr bwMode="auto">
            <a:xfrm>
              <a:off x="967396" y="4970688"/>
              <a:ext cx="1170517" cy="1484947"/>
            </a:xfrm>
            <a:custGeom>
              <a:avLst/>
              <a:gdLst>
                <a:gd name="T0" fmla="*/ 284 w 807"/>
                <a:gd name="T1" fmla="*/ 0 h 998"/>
                <a:gd name="T2" fmla="*/ 24 w 807"/>
                <a:gd name="T3" fmla="*/ 454 h 998"/>
                <a:gd name="T4" fmla="*/ 0 w 807"/>
                <a:gd name="T5" fmla="*/ 545 h 998"/>
                <a:gd name="T6" fmla="*/ 24 w 807"/>
                <a:gd name="T7" fmla="*/ 636 h 998"/>
                <a:gd name="T8" fmla="*/ 233 w 807"/>
                <a:gd name="T9" fmla="*/ 998 h 998"/>
                <a:gd name="T10" fmla="*/ 807 w 807"/>
                <a:gd name="T11" fmla="*/ 0 h 998"/>
                <a:gd name="T12" fmla="*/ 284 w 807"/>
                <a:gd name="T13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7" h="998">
                  <a:moveTo>
                    <a:pt x="284" y="0"/>
                  </a:moveTo>
                  <a:cubicBezTo>
                    <a:pt x="246" y="66"/>
                    <a:pt x="24" y="454"/>
                    <a:pt x="24" y="454"/>
                  </a:cubicBezTo>
                  <a:cubicBezTo>
                    <a:pt x="9" y="481"/>
                    <a:pt x="0" y="512"/>
                    <a:pt x="0" y="545"/>
                  </a:cubicBezTo>
                  <a:cubicBezTo>
                    <a:pt x="0" y="578"/>
                    <a:pt x="9" y="609"/>
                    <a:pt x="24" y="636"/>
                  </a:cubicBezTo>
                  <a:cubicBezTo>
                    <a:pt x="233" y="998"/>
                    <a:pt x="233" y="998"/>
                    <a:pt x="233" y="998"/>
                  </a:cubicBezTo>
                  <a:cubicBezTo>
                    <a:pt x="233" y="998"/>
                    <a:pt x="667" y="242"/>
                    <a:pt x="807" y="0"/>
                  </a:cubicBezTo>
                  <a:lnTo>
                    <a:pt x="284" y="0"/>
                  </a:lnTo>
                  <a:close/>
                </a:path>
              </a:pathLst>
            </a:custGeom>
            <a:solidFill>
              <a:srgbClr val="678C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4" name="Group 52"/>
            <p:cNvGrpSpPr/>
            <p:nvPr/>
          </p:nvGrpSpPr>
          <p:grpSpPr>
            <a:xfrm>
              <a:off x="838201" y="1480078"/>
              <a:ext cx="5687220" cy="5038509"/>
              <a:chOff x="2336362" y="1014413"/>
              <a:chExt cx="7775116" cy="6709072"/>
            </a:xfrm>
          </p:grpSpPr>
          <p:sp>
            <p:nvSpPr>
              <p:cNvPr id="80" name="TextBox 5"/>
              <p:cNvSpPr txBox="1"/>
              <p:nvPr/>
            </p:nvSpPr>
            <p:spPr>
              <a:xfrm>
                <a:off x="5767656" y="1962800"/>
                <a:ext cx="3789874" cy="802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>
                    <a:latin typeface="Lato" panose="020F0502020204030203"/>
                    <a:ea typeface="Open Sans" panose="020B0606030504020204" pitchFamily="34" charset="0"/>
                    <a:cs typeface="Open Sans" panose="020B0606030504020204" pitchFamily="34" charset="0"/>
                  </a:rPr>
                  <a:t>Investigador principal</a:t>
                </a:r>
              </a:p>
            </p:txBody>
          </p:sp>
          <p:grpSp>
            <p:nvGrpSpPr>
              <p:cNvPr id="81" name="Group 17"/>
              <p:cNvGrpSpPr/>
              <p:nvPr/>
            </p:nvGrpSpPr>
            <p:grpSpPr>
              <a:xfrm>
                <a:off x="2336362" y="1014413"/>
                <a:ext cx="3377054" cy="5586490"/>
                <a:chOff x="2340172" y="1014413"/>
                <a:chExt cx="2971604" cy="4915777"/>
              </a:xfrm>
            </p:grpSpPr>
            <p:grpSp>
              <p:nvGrpSpPr>
                <p:cNvPr id="93" name="Group 16"/>
                <p:cNvGrpSpPr/>
                <p:nvPr/>
              </p:nvGrpSpPr>
              <p:grpSpPr>
                <a:xfrm>
                  <a:off x="2340172" y="3525128"/>
                  <a:ext cx="2971604" cy="2405062"/>
                  <a:chOff x="2340172" y="4279900"/>
                  <a:chExt cx="2971604" cy="2405062"/>
                </a:xfrm>
                <a:effectLst>
                  <a:outerShdw blurRad="88900" dist="38100" sx="102000" sy="102000" algn="t" rotWithShape="0">
                    <a:prstClr val="black">
                      <a:alpha val="31000"/>
                    </a:prstClr>
                  </a:outerShdw>
                </a:effectLst>
              </p:grpSpPr>
              <p:sp>
                <p:nvSpPr>
                  <p:cNvPr id="100" name="Freeform 5"/>
                  <p:cNvSpPr>
                    <a:spLocks/>
                  </p:cNvSpPr>
                  <p:nvPr/>
                </p:nvSpPr>
                <p:spPr bwMode="auto">
                  <a:xfrm>
                    <a:off x="2340172" y="4279900"/>
                    <a:ext cx="1408113" cy="1739900"/>
                  </a:xfrm>
                  <a:custGeom>
                    <a:avLst/>
                    <a:gdLst>
                      <a:gd name="T0" fmla="*/ 284 w 807"/>
                      <a:gd name="T1" fmla="*/ 0 h 998"/>
                      <a:gd name="T2" fmla="*/ 24 w 807"/>
                      <a:gd name="T3" fmla="*/ 454 h 998"/>
                      <a:gd name="T4" fmla="*/ 0 w 807"/>
                      <a:gd name="T5" fmla="*/ 545 h 998"/>
                      <a:gd name="T6" fmla="*/ 24 w 807"/>
                      <a:gd name="T7" fmla="*/ 636 h 998"/>
                      <a:gd name="T8" fmla="*/ 233 w 807"/>
                      <a:gd name="T9" fmla="*/ 998 h 998"/>
                      <a:gd name="T10" fmla="*/ 807 w 807"/>
                      <a:gd name="T11" fmla="*/ 0 h 998"/>
                      <a:gd name="T12" fmla="*/ 284 w 807"/>
                      <a:gd name="T13" fmla="*/ 0 h 9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7" h="998">
                        <a:moveTo>
                          <a:pt x="284" y="0"/>
                        </a:moveTo>
                        <a:cubicBezTo>
                          <a:pt x="246" y="66"/>
                          <a:pt x="24" y="454"/>
                          <a:pt x="24" y="454"/>
                        </a:cubicBezTo>
                        <a:cubicBezTo>
                          <a:pt x="9" y="481"/>
                          <a:pt x="0" y="512"/>
                          <a:pt x="0" y="545"/>
                        </a:cubicBezTo>
                        <a:cubicBezTo>
                          <a:pt x="0" y="578"/>
                          <a:pt x="9" y="609"/>
                          <a:pt x="24" y="636"/>
                        </a:cubicBezTo>
                        <a:cubicBezTo>
                          <a:pt x="233" y="998"/>
                          <a:pt x="233" y="998"/>
                          <a:pt x="233" y="998"/>
                        </a:cubicBezTo>
                        <a:cubicBezTo>
                          <a:pt x="233" y="998"/>
                          <a:pt x="667" y="242"/>
                          <a:pt x="807" y="0"/>
                        </a:cubicBezTo>
                        <a:lnTo>
                          <a:pt x="284" y="0"/>
                        </a:lnTo>
                        <a:close/>
                      </a:path>
                    </a:pathLst>
                  </a:custGeom>
                  <a:solidFill>
                    <a:srgbClr val="678C8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Freeform 6"/>
                  <p:cNvSpPr>
                    <a:spLocks/>
                  </p:cNvSpPr>
                  <p:nvPr/>
                </p:nvSpPr>
                <p:spPr bwMode="auto">
                  <a:xfrm>
                    <a:off x="2374901" y="4943475"/>
                    <a:ext cx="2936875" cy="1741487"/>
                  </a:xfrm>
                  <a:custGeom>
                    <a:avLst/>
                    <a:gdLst>
                      <a:gd name="T0" fmla="*/ 785 w 1684"/>
                      <a:gd name="T1" fmla="*/ 999 h 999"/>
                      <a:gd name="T2" fmla="*/ 884 w 1684"/>
                      <a:gd name="T3" fmla="*/ 726 h 999"/>
                      <a:gd name="T4" fmla="*/ 865 w 1684"/>
                      <a:gd name="T5" fmla="*/ 726 h 999"/>
                      <a:gd name="T6" fmla="*/ 381 w 1684"/>
                      <a:gd name="T7" fmla="*/ 726 h 999"/>
                      <a:gd name="T8" fmla="*/ 290 w 1684"/>
                      <a:gd name="T9" fmla="*/ 702 h 999"/>
                      <a:gd name="T10" fmla="*/ 224 w 1684"/>
                      <a:gd name="T11" fmla="*/ 636 h 999"/>
                      <a:gd name="T12" fmla="*/ 0 w 1684"/>
                      <a:gd name="T13" fmla="*/ 246 h 999"/>
                      <a:gd name="T14" fmla="*/ 102 w 1684"/>
                      <a:gd name="T15" fmla="*/ 273 h 999"/>
                      <a:gd name="T16" fmla="*/ 865 w 1684"/>
                      <a:gd name="T17" fmla="*/ 273 h 999"/>
                      <a:gd name="T18" fmla="*/ 884 w 1684"/>
                      <a:gd name="T19" fmla="*/ 273 h 999"/>
                      <a:gd name="T20" fmla="*/ 785 w 1684"/>
                      <a:gd name="T21" fmla="*/ 0 h 999"/>
                      <a:gd name="T22" fmla="*/ 1683 w 1684"/>
                      <a:gd name="T23" fmla="*/ 500 h 999"/>
                      <a:gd name="T24" fmla="*/ 1684 w 1684"/>
                      <a:gd name="T25" fmla="*/ 500 h 999"/>
                      <a:gd name="T26" fmla="*/ 785 w 1684"/>
                      <a:gd name="T27" fmla="*/ 999 h 9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4" h="999">
                        <a:moveTo>
                          <a:pt x="785" y="999"/>
                        </a:moveTo>
                        <a:cubicBezTo>
                          <a:pt x="884" y="726"/>
                          <a:pt x="884" y="726"/>
                          <a:pt x="884" y="726"/>
                        </a:cubicBezTo>
                        <a:cubicBezTo>
                          <a:pt x="865" y="726"/>
                          <a:pt x="865" y="726"/>
                          <a:pt x="865" y="726"/>
                        </a:cubicBezTo>
                        <a:cubicBezTo>
                          <a:pt x="381" y="726"/>
                          <a:pt x="381" y="726"/>
                          <a:pt x="381" y="726"/>
                        </a:cubicBezTo>
                        <a:cubicBezTo>
                          <a:pt x="350" y="726"/>
                          <a:pt x="319" y="719"/>
                          <a:pt x="290" y="702"/>
                        </a:cubicBezTo>
                        <a:cubicBezTo>
                          <a:pt x="262" y="686"/>
                          <a:pt x="240" y="662"/>
                          <a:pt x="224" y="636"/>
                        </a:cubicBezTo>
                        <a:cubicBezTo>
                          <a:pt x="0" y="246"/>
                          <a:pt x="0" y="246"/>
                          <a:pt x="0" y="246"/>
                        </a:cubicBezTo>
                        <a:cubicBezTo>
                          <a:pt x="0" y="246"/>
                          <a:pt x="39" y="273"/>
                          <a:pt x="102" y="273"/>
                        </a:cubicBezTo>
                        <a:cubicBezTo>
                          <a:pt x="165" y="273"/>
                          <a:pt x="865" y="273"/>
                          <a:pt x="865" y="273"/>
                        </a:cubicBezTo>
                        <a:cubicBezTo>
                          <a:pt x="884" y="273"/>
                          <a:pt x="884" y="273"/>
                          <a:pt x="884" y="273"/>
                        </a:cubicBezTo>
                        <a:cubicBezTo>
                          <a:pt x="785" y="0"/>
                          <a:pt x="785" y="0"/>
                          <a:pt x="785" y="0"/>
                        </a:cubicBezTo>
                        <a:cubicBezTo>
                          <a:pt x="1015" y="200"/>
                          <a:pt x="1385" y="389"/>
                          <a:pt x="1683" y="500"/>
                        </a:cubicBezTo>
                        <a:cubicBezTo>
                          <a:pt x="1683" y="500"/>
                          <a:pt x="1683" y="500"/>
                          <a:pt x="1684" y="500"/>
                        </a:cubicBezTo>
                        <a:cubicBezTo>
                          <a:pt x="1385" y="610"/>
                          <a:pt x="1015" y="799"/>
                          <a:pt x="785" y="999"/>
                        </a:cubicBezTo>
                        <a:close/>
                      </a:path>
                    </a:pathLst>
                  </a:custGeom>
                  <a:solidFill>
                    <a:srgbClr val="B65E4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4" name="Group 15"/>
                <p:cNvGrpSpPr/>
                <p:nvPr/>
              </p:nvGrpSpPr>
              <p:grpSpPr>
                <a:xfrm>
                  <a:off x="2345760" y="2133600"/>
                  <a:ext cx="2966016" cy="2403475"/>
                  <a:chOff x="2345760" y="2489200"/>
                  <a:chExt cx="2966016" cy="2403475"/>
                </a:xfrm>
                <a:effectLst>
                  <a:outerShdw blurRad="88900" dist="38100" sx="102000" sy="102000" algn="t" rotWithShape="0">
                    <a:prstClr val="black">
                      <a:alpha val="31000"/>
                    </a:prstClr>
                  </a:outerShdw>
                </a:effectLst>
              </p:grpSpPr>
              <p:sp>
                <p:nvSpPr>
                  <p:cNvPr id="98" name="Freeform 7"/>
                  <p:cNvSpPr>
                    <a:spLocks/>
                  </p:cNvSpPr>
                  <p:nvPr/>
                </p:nvSpPr>
                <p:spPr bwMode="auto">
                  <a:xfrm>
                    <a:off x="2345760" y="2489200"/>
                    <a:ext cx="1408113" cy="1738312"/>
                  </a:xfrm>
                  <a:custGeom>
                    <a:avLst/>
                    <a:gdLst>
                      <a:gd name="T0" fmla="*/ 284 w 807"/>
                      <a:gd name="T1" fmla="*/ 0 h 998"/>
                      <a:gd name="T2" fmla="*/ 24 w 807"/>
                      <a:gd name="T3" fmla="*/ 454 h 998"/>
                      <a:gd name="T4" fmla="*/ 0 w 807"/>
                      <a:gd name="T5" fmla="*/ 545 h 998"/>
                      <a:gd name="T6" fmla="*/ 24 w 807"/>
                      <a:gd name="T7" fmla="*/ 636 h 998"/>
                      <a:gd name="T8" fmla="*/ 233 w 807"/>
                      <a:gd name="T9" fmla="*/ 998 h 998"/>
                      <a:gd name="T10" fmla="*/ 807 w 807"/>
                      <a:gd name="T11" fmla="*/ 0 h 998"/>
                      <a:gd name="T12" fmla="*/ 284 w 807"/>
                      <a:gd name="T13" fmla="*/ 0 h 9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07" h="998">
                        <a:moveTo>
                          <a:pt x="284" y="0"/>
                        </a:moveTo>
                        <a:cubicBezTo>
                          <a:pt x="246" y="66"/>
                          <a:pt x="24" y="454"/>
                          <a:pt x="24" y="454"/>
                        </a:cubicBezTo>
                        <a:cubicBezTo>
                          <a:pt x="9" y="481"/>
                          <a:pt x="0" y="512"/>
                          <a:pt x="0" y="545"/>
                        </a:cubicBezTo>
                        <a:cubicBezTo>
                          <a:pt x="0" y="578"/>
                          <a:pt x="9" y="609"/>
                          <a:pt x="24" y="636"/>
                        </a:cubicBezTo>
                        <a:cubicBezTo>
                          <a:pt x="233" y="998"/>
                          <a:pt x="233" y="998"/>
                          <a:pt x="233" y="998"/>
                        </a:cubicBezTo>
                        <a:cubicBezTo>
                          <a:pt x="233" y="998"/>
                          <a:pt x="667" y="242"/>
                          <a:pt x="807" y="0"/>
                        </a:cubicBezTo>
                        <a:lnTo>
                          <a:pt x="284" y="0"/>
                        </a:lnTo>
                        <a:close/>
                      </a:path>
                    </a:pathLst>
                  </a:custGeom>
                  <a:solidFill>
                    <a:srgbClr val="678C8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9" name="Freeform 8"/>
                  <p:cNvSpPr>
                    <a:spLocks/>
                  </p:cNvSpPr>
                  <p:nvPr/>
                </p:nvSpPr>
                <p:spPr bwMode="auto">
                  <a:xfrm>
                    <a:off x="2374901" y="3152775"/>
                    <a:ext cx="2936875" cy="1739900"/>
                  </a:xfrm>
                  <a:custGeom>
                    <a:avLst/>
                    <a:gdLst>
                      <a:gd name="T0" fmla="*/ 785 w 1684"/>
                      <a:gd name="T1" fmla="*/ 999 h 999"/>
                      <a:gd name="T2" fmla="*/ 884 w 1684"/>
                      <a:gd name="T3" fmla="*/ 726 h 999"/>
                      <a:gd name="T4" fmla="*/ 865 w 1684"/>
                      <a:gd name="T5" fmla="*/ 726 h 999"/>
                      <a:gd name="T6" fmla="*/ 381 w 1684"/>
                      <a:gd name="T7" fmla="*/ 726 h 999"/>
                      <a:gd name="T8" fmla="*/ 290 w 1684"/>
                      <a:gd name="T9" fmla="*/ 702 h 999"/>
                      <a:gd name="T10" fmla="*/ 224 w 1684"/>
                      <a:gd name="T11" fmla="*/ 636 h 999"/>
                      <a:gd name="T12" fmla="*/ 0 w 1684"/>
                      <a:gd name="T13" fmla="*/ 246 h 999"/>
                      <a:gd name="T14" fmla="*/ 102 w 1684"/>
                      <a:gd name="T15" fmla="*/ 273 h 999"/>
                      <a:gd name="T16" fmla="*/ 865 w 1684"/>
                      <a:gd name="T17" fmla="*/ 273 h 999"/>
                      <a:gd name="T18" fmla="*/ 884 w 1684"/>
                      <a:gd name="T19" fmla="*/ 273 h 999"/>
                      <a:gd name="T20" fmla="*/ 785 w 1684"/>
                      <a:gd name="T21" fmla="*/ 0 h 999"/>
                      <a:gd name="T22" fmla="*/ 1683 w 1684"/>
                      <a:gd name="T23" fmla="*/ 500 h 999"/>
                      <a:gd name="T24" fmla="*/ 1684 w 1684"/>
                      <a:gd name="T25" fmla="*/ 500 h 999"/>
                      <a:gd name="T26" fmla="*/ 785 w 1684"/>
                      <a:gd name="T27" fmla="*/ 999 h 9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4" h="999">
                        <a:moveTo>
                          <a:pt x="785" y="999"/>
                        </a:moveTo>
                        <a:cubicBezTo>
                          <a:pt x="884" y="726"/>
                          <a:pt x="884" y="726"/>
                          <a:pt x="884" y="726"/>
                        </a:cubicBezTo>
                        <a:cubicBezTo>
                          <a:pt x="865" y="726"/>
                          <a:pt x="865" y="726"/>
                          <a:pt x="865" y="726"/>
                        </a:cubicBezTo>
                        <a:cubicBezTo>
                          <a:pt x="381" y="726"/>
                          <a:pt x="381" y="726"/>
                          <a:pt x="381" y="726"/>
                        </a:cubicBezTo>
                        <a:cubicBezTo>
                          <a:pt x="350" y="726"/>
                          <a:pt x="319" y="719"/>
                          <a:pt x="290" y="702"/>
                        </a:cubicBezTo>
                        <a:cubicBezTo>
                          <a:pt x="262" y="686"/>
                          <a:pt x="240" y="662"/>
                          <a:pt x="224" y="636"/>
                        </a:cubicBezTo>
                        <a:cubicBezTo>
                          <a:pt x="0" y="246"/>
                          <a:pt x="0" y="246"/>
                          <a:pt x="0" y="246"/>
                        </a:cubicBezTo>
                        <a:cubicBezTo>
                          <a:pt x="0" y="246"/>
                          <a:pt x="39" y="273"/>
                          <a:pt x="102" y="273"/>
                        </a:cubicBezTo>
                        <a:cubicBezTo>
                          <a:pt x="165" y="273"/>
                          <a:pt x="865" y="273"/>
                          <a:pt x="865" y="273"/>
                        </a:cubicBezTo>
                        <a:cubicBezTo>
                          <a:pt x="884" y="273"/>
                          <a:pt x="884" y="273"/>
                          <a:pt x="884" y="273"/>
                        </a:cubicBezTo>
                        <a:cubicBezTo>
                          <a:pt x="785" y="0"/>
                          <a:pt x="785" y="0"/>
                          <a:pt x="785" y="0"/>
                        </a:cubicBezTo>
                        <a:cubicBezTo>
                          <a:pt x="1015" y="200"/>
                          <a:pt x="1385" y="389"/>
                          <a:pt x="1683" y="500"/>
                        </a:cubicBezTo>
                        <a:cubicBezTo>
                          <a:pt x="1683" y="500"/>
                          <a:pt x="1683" y="500"/>
                          <a:pt x="1684" y="500"/>
                        </a:cubicBezTo>
                        <a:cubicBezTo>
                          <a:pt x="1385" y="610"/>
                          <a:pt x="1015" y="799"/>
                          <a:pt x="785" y="999"/>
                        </a:cubicBezTo>
                        <a:close/>
                      </a:path>
                    </a:pathLst>
                  </a:custGeom>
                  <a:solidFill>
                    <a:srgbClr val="678C8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5" name="Group 14"/>
                <p:cNvGrpSpPr/>
                <p:nvPr/>
              </p:nvGrpSpPr>
              <p:grpSpPr>
                <a:xfrm>
                  <a:off x="2345686" y="1014413"/>
                  <a:ext cx="2966089" cy="2112962"/>
                  <a:chOff x="2345686" y="1014413"/>
                  <a:chExt cx="2966089" cy="2112962"/>
                </a:xfrm>
                <a:effectLst>
                  <a:outerShdw blurRad="88900" dist="38100" sx="102000" sy="102000" algn="t" rotWithShape="0">
                    <a:prstClr val="black">
                      <a:alpha val="31000"/>
                    </a:prstClr>
                  </a:outerShdw>
                </a:effectLst>
              </p:grpSpPr>
              <p:sp>
                <p:nvSpPr>
                  <p:cNvPr id="96" name="Freeform 9"/>
                  <p:cNvSpPr>
                    <a:spLocks/>
                  </p:cNvSpPr>
                  <p:nvPr/>
                </p:nvSpPr>
                <p:spPr bwMode="auto">
                  <a:xfrm>
                    <a:off x="2345686" y="1014413"/>
                    <a:ext cx="1236663" cy="1446212"/>
                  </a:xfrm>
                  <a:custGeom>
                    <a:avLst/>
                    <a:gdLst>
                      <a:gd name="T0" fmla="*/ 186 w 709"/>
                      <a:gd name="T1" fmla="*/ 0 h 830"/>
                      <a:gd name="T2" fmla="*/ 24 w 709"/>
                      <a:gd name="T3" fmla="*/ 286 h 830"/>
                      <a:gd name="T4" fmla="*/ 0 w 709"/>
                      <a:gd name="T5" fmla="*/ 377 h 830"/>
                      <a:gd name="T6" fmla="*/ 24 w 709"/>
                      <a:gd name="T7" fmla="*/ 468 h 830"/>
                      <a:gd name="T8" fmla="*/ 233 w 709"/>
                      <a:gd name="T9" fmla="*/ 830 h 830"/>
                      <a:gd name="T10" fmla="*/ 709 w 709"/>
                      <a:gd name="T11" fmla="*/ 0 h 830"/>
                      <a:gd name="T12" fmla="*/ 186 w 709"/>
                      <a:gd name="T13" fmla="*/ 0 h 8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9" h="830">
                        <a:moveTo>
                          <a:pt x="186" y="0"/>
                        </a:moveTo>
                        <a:cubicBezTo>
                          <a:pt x="148" y="66"/>
                          <a:pt x="24" y="286"/>
                          <a:pt x="24" y="286"/>
                        </a:cubicBezTo>
                        <a:cubicBezTo>
                          <a:pt x="9" y="313"/>
                          <a:pt x="0" y="344"/>
                          <a:pt x="0" y="377"/>
                        </a:cubicBezTo>
                        <a:cubicBezTo>
                          <a:pt x="0" y="410"/>
                          <a:pt x="9" y="441"/>
                          <a:pt x="24" y="468"/>
                        </a:cubicBezTo>
                        <a:cubicBezTo>
                          <a:pt x="233" y="830"/>
                          <a:pt x="233" y="830"/>
                          <a:pt x="233" y="830"/>
                        </a:cubicBezTo>
                        <a:cubicBezTo>
                          <a:pt x="233" y="830"/>
                          <a:pt x="569" y="242"/>
                          <a:pt x="709" y="0"/>
                        </a:cubicBezTo>
                        <a:lnTo>
                          <a:pt x="186" y="0"/>
                        </a:lnTo>
                        <a:close/>
                      </a:path>
                    </a:pathLst>
                  </a:custGeom>
                  <a:solidFill>
                    <a:srgbClr val="678C8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7" name="Freeform 10"/>
                  <p:cNvSpPr>
                    <a:spLocks/>
                  </p:cNvSpPr>
                  <p:nvPr/>
                </p:nvSpPr>
                <p:spPr bwMode="auto">
                  <a:xfrm>
                    <a:off x="2374900" y="1385888"/>
                    <a:ext cx="2936875" cy="1741487"/>
                  </a:xfrm>
                  <a:custGeom>
                    <a:avLst/>
                    <a:gdLst>
                      <a:gd name="T0" fmla="*/ 785 w 1684"/>
                      <a:gd name="T1" fmla="*/ 1000 h 1000"/>
                      <a:gd name="T2" fmla="*/ 884 w 1684"/>
                      <a:gd name="T3" fmla="*/ 726 h 1000"/>
                      <a:gd name="T4" fmla="*/ 865 w 1684"/>
                      <a:gd name="T5" fmla="*/ 726 h 1000"/>
                      <a:gd name="T6" fmla="*/ 381 w 1684"/>
                      <a:gd name="T7" fmla="*/ 726 h 1000"/>
                      <a:gd name="T8" fmla="*/ 290 w 1684"/>
                      <a:gd name="T9" fmla="*/ 702 h 1000"/>
                      <a:gd name="T10" fmla="*/ 224 w 1684"/>
                      <a:gd name="T11" fmla="*/ 636 h 1000"/>
                      <a:gd name="T12" fmla="*/ 0 w 1684"/>
                      <a:gd name="T13" fmla="*/ 246 h 1000"/>
                      <a:gd name="T14" fmla="*/ 102 w 1684"/>
                      <a:gd name="T15" fmla="*/ 273 h 1000"/>
                      <a:gd name="T16" fmla="*/ 865 w 1684"/>
                      <a:gd name="T17" fmla="*/ 273 h 1000"/>
                      <a:gd name="T18" fmla="*/ 884 w 1684"/>
                      <a:gd name="T19" fmla="*/ 273 h 1000"/>
                      <a:gd name="T20" fmla="*/ 785 w 1684"/>
                      <a:gd name="T21" fmla="*/ 0 h 1000"/>
                      <a:gd name="T22" fmla="*/ 1683 w 1684"/>
                      <a:gd name="T23" fmla="*/ 500 h 1000"/>
                      <a:gd name="T24" fmla="*/ 1684 w 1684"/>
                      <a:gd name="T25" fmla="*/ 500 h 1000"/>
                      <a:gd name="T26" fmla="*/ 785 w 1684"/>
                      <a:gd name="T27" fmla="*/ 1000 h 10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684" h="1000">
                        <a:moveTo>
                          <a:pt x="785" y="1000"/>
                        </a:moveTo>
                        <a:cubicBezTo>
                          <a:pt x="884" y="726"/>
                          <a:pt x="884" y="726"/>
                          <a:pt x="884" y="726"/>
                        </a:cubicBezTo>
                        <a:cubicBezTo>
                          <a:pt x="865" y="726"/>
                          <a:pt x="865" y="726"/>
                          <a:pt x="865" y="726"/>
                        </a:cubicBezTo>
                        <a:cubicBezTo>
                          <a:pt x="381" y="726"/>
                          <a:pt x="381" y="726"/>
                          <a:pt x="381" y="726"/>
                        </a:cubicBezTo>
                        <a:cubicBezTo>
                          <a:pt x="350" y="726"/>
                          <a:pt x="319" y="719"/>
                          <a:pt x="290" y="702"/>
                        </a:cubicBezTo>
                        <a:cubicBezTo>
                          <a:pt x="262" y="686"/>
                          <a:pt x="240" y="662"/>
                          <a:pt x="224" y="636"/>
                        </a:cubicBezTo>
                        <a:cubicBezTo>
                          <a:pt x="0" y="246"/>
                          <a:pt x="0" y="246"/>
                          <a:pt x="0" y="246"/>
                        </a:cubicBezTo>
                        <a:cubicBezTo>
                          <a:pt x="0" y="246"/>
                          <a:pt x="39" y="273"/>
                          <a:pt x="102" y="273"/>
                        </a:cubicBezTo>
                        <a:cubicBezTo>
                          <a:pt x="165" y="273"/>
                          <a:pt x="865" y="273"/>
                          <a:pt x="865" y="273"/>
                        </a:cubicBezTo>
                        <a:cubicBezTo>
                          <a:pt x="884" y="273"/>
                          <a:pt x="884" y="273"/>
                          <a:pt x="884" y="273"/>
                        </a:cubicBezTo>
                        <a:cubicBezTo>
                          <a:pt x="785" y="0"/>
                          <a:pt x="785" y="0"/>
                          <a:pt x="785" y="0"/>
                        </a:cubicBezTo>
                        <a:cubicBezTo>
                          <a:pt x="1015" y="200"/>
                          <a:pt x="1385" y="389"/>
                          <a:pt x="1683" y="500"/>
                        </a:cubicBezTo>
                        <a:cubicBezTo>
                          <a:pt x="1683" y="500"/>
                          <a:pt x="1683" y="500"/>
                          <a:pt x="1684" y="500"/>
                        </a:cubicBezTo>
                        <a:cubicBezTo>
                          <a:pt x="1385" y="611"/>
                          <a:pt x="1015" y="799"/>
                          <a:pt x="785" y="1000"/>
                        </a:cubicBezTo>
                        <a:close/>
                      </a:path>
                    </a:pathLst>
                  </a:custGeom>
                  <a:solidFill>
                    <a:srgbClr val="CC884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 sz="11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82" name="TextBox 20"/>
              <p:cNvSpPr txBox="1"/>
              <p:nvPr/>
            </p:nvSpPr>
            <p:spPr>
              <a:xfrm>
                <a:off x="5767656" y="3434631"/>
                <a:ext cx="4343822" cy="13860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>
                    <a:latin typeface="Lato" panose="020F0502020204030203"/>
                    <a:ea typeface="Open Sans" panose="020B0606030504020204" pitchFamily="34" charset="0"/>
                    <a:cs typeface="Open Sans" panose="020B0606030504020204" pitchFamily="34" charset="0"/>
                  </a:rPr>
                  <a:t>Coordinadora administrativa</a:t>
                </a:r>
              </a:p>
            </p:txBody>
          </p:sp>
          <p:sp>
            <p:nvSpPr>
              <p:cNvPr id="83" name="TextBox 23"/>
              <p:cNvSpPr txBox="1"/>
              <p:nvPr/>
            </p:nvSpPr>
            <p:spPr>
              <a:xfrm>
                <a:off x="5813079" y="6921012"/>
                <a:ext cx="3260724" cy="802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600" b="1" dirty="0">
                    <a:latin typeface="Lato" panose="020F0502020204030203"/>
                    <a:ea typeface="Open Sans" panose="020B0606030504020204" pitchFamily="34" charset="0"/>
                    <a:cs typeface="Open Sans" panose="020B0606030504020204" pitchFamily="34" charset="0"/>
                  </a:rPr>
                  <a:t>Tesista pregrado</a:t>
                </a:r>
              </a:p>
            </p:txBody>
          </p:sp>
          <p:sp>
            <p:nvSpPr>
              <p:cNvPr id="84" name="TextBox 24"/>
              <p:cNvSpPr txBox="1"/>
              <p:nvPr/>
            </p:nvSpPr>
            <p:spPr>
              <a:xfrm>
                <a:off x="2736332" y="1989381"/>
                <a:ext cx="685800" cy="101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85" name="TextBox 25"/>
              <p:cNvSpPr txBox="1"/>
              <p:nvPr/>
            </p:nvSpPr>
            <p:spPr>
              <a:xfrm>
                <a:off x="2702425" y="3572404"/>
                <a:ext cx="685800" cy="101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86" name="TextBox 26"/>
              <p:cNvSpPr txBox="1"/>
              <p:nvPr/>
            </p:nvSpPr>
            <p:spPr>
              <a:xfrm>
                <a:off x="2693012" y="5154435"/>
                <a:ext cx="685800" cy="1010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65" name="Rectangle 68"/>
            <p:cNvSpPr/>
            <p:nvPr/>
          </p:nvSpPr>
          <p:spPr>
            <a:xfrm>
              <a:off x="6748779" y="4002941"/>
              <a:ext cx="2675905" cy="87659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s-PE" sz="1300" b="1" dirty="0">
                  <a:latin typeface="Lato" panose="020F05020202040302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Especialista en identificación de especies forestales.</a:t>
              </a:r>
            </a:p>
          </p:txBody>
        </p:sp>
        <p:sp>
          <p:nvSpPr>
            <p:cNvPr id="66" name="Oval 63"/>
            <p:cNvSpPr/>
            <p:nvPr/>
          </p:nvSpPr>
          <p:spPr>
            <a:xfrm>
              <a:off x="6224208" y="4237714"/>
              <a:ext cx="524571" cy="524572"/>
            </a:xfrm>
            <a:prstGeom prst="ellipse">
              <a:avLst/>
            </a:prstGeom>
            <a:solidFill>
              <a:srgbClr val="678C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7" name="Oval 64"/>
            <p:cNvSpPr/>
            <p:nvPr/>
          </p:nvSpPr>
          <p:spPr>
            <a:xfrm>
              <a:off x="6224208" y="5264832"/>
              <a:ext cx="524571" cy="524572"/>
            </a:xfrm>
            <a:prstGeom prst="ellipse">
              <a:avLst/>
            </a:prstGeom>
            <a:solidFill>
              <a:srgbClr val="B65E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N" b="1" dirty="0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8" name="TextBox 23"/>
            <p:cNvSpPr txBox="1"/>
            <p:nvPr/>
          </p:nvSpPr>
          <p:spPr>
            <a:xfrm>
              <a:off x="3359720" y="4684042"/>
              <a:ext cx="2227919" cy="602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600" b="1" dirty="0">
                  <a:latin typeface="Lato" panose="020F0502020204030203"/>
                  <a:ea typeface="Open Sans" panose="020B0606030504020204" pitchFamily="34" charset="0"/>
                  <a:cs typeface="Open Sans" panose="020B0606030504020204" pitchFamily="34" charset="0"/>
                </a:rPr>
                <a:t>Coinvestigadores</a:t>
              </a: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748779" y="5058936"/>
              <a:ext cx="2675905" cy="87659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s-PE" sz="1300" b="1" dirty="0">
                  <a:latin typeface="Lato" panose="020F0502020204030203" pitchFamily="34" charset="77"/>
                  <a:ea typeface="Open Sans" panose="020B0606030504020204" pitchFamily="34" charset="0"/>
                  <a:cs typeface="Open Sans" panose="020B0606030504020204" pitchFamily="34" charset="0"/>
                </a:rPr>
                <a:t>Especialista en distribución de especies forestales.</a:t>
              </a: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959506" y="5471273"/>
              <a:ext cx="2441326" cy="1484947"/>
            </a:xfrm>
            <a:custGeom>
              <a:avLst/>
              <a:gdLst>
                <a:gd name="T0" fmla="*/ 785 w 1684"/>
                <a:gd name="T1" fmla="*/ 999 h 999"/>
                <a:gd name="T2" fmla="*/ 884 w 1684"/>
                <a:gd name="T3" fmla="*/ 726 h 999"/>
                <a:gd name="T4" fmla="*/ 865 w 1684"/>
                <a:gd name="T5" fmla="*/ 726 h 999"/>
                <a:gd name="T6" fmla="*/ 381 w 1684"/>
                <a:gd name="T7" fmla="*/ 726 h 999"/>
                <a:gd name="T8" fmla="*/ 290 w 1684"/>
                <a:gd name="T9" fmla="*/ 702 h 999"/>
                <a:gd name="T10" fmla="*/ 224 w 1684"/>
                <a:gd name="T11" fmla="*/ 636 h 999"/>
                <a:gd name="T12" fmla="*/ 0 w 1684"/>
                <a:gd name="T13" fmla="*/ 246 h 999"/>
                <a:gd name="T14" fmla="*/ 102 w 1684"/>
                <a:gd name="T15" fmla="*/ 273 h 999"/>
                <a:gd name="T16" fmla="*/ 865 w 1684"/>
                <a:gd name="T17" fmla="*/ 273 h 999"/>
                <a:gd name="T18" fmla="*/ 884 w 1684"/>
                <a:gd name="T19" fmla="*/ 273 h 999"/>
                <a:gd name="T20" fmla="*/ 785 w 1684"/>
                <a:gd name="T21" fmla="*/ 0 h 999"/>
                <a:gd name="T22" fmla="*/ 1683 w 1684"/>
                <a:gd name="T23" fmla="*/ 500 h 999"/>
                <a:gd name="T24" fmla="*/ 1684 w 1684"/>
                <a:gd name="T25" fmla="*/ 500 h 999"/>
                <a:gd name="T26" fmla="*/ 785 w 1684"/>
                <a:gd name="T2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4" h="999">
                  <a:moveTo>
                    <a:pt x="785" y="999"/>
                  </a:moveTo>
                  <a:cubicBezTo>
                    <a:pt x="884" y="726"/>
                    <a:pt x="884" y="726"/>
                    <a:pt x="884" y="726"/>
                  </a:cubicBezTo>
                  <a:cubicBezTo>
                    <a:pt x="865" y="726"/>
                    <a:pt x="865" y="726"/>
                    <a:pt x="865" y="726"/>
                  </a:cubicBezTo>
                  <a:cubicBezTo>
                    <a:pt x="381" y="726"/>
                    <a:pt x="381" y="726"/>
                    <a:pt x="381" y="726"/>
                  </a:cubicBezTo>
                  <a:cubicBezTo>
                    <a:pt x="350" y="726"/>
                    <a:pt x="319" y="719"/>
                    <a:pt x="290" y="702"/>
                  </a:cubicBezTo>
                  <a:cubicBezTo>
                    <a:pt x="262" y="686"/>
                    <a:pt x="240" y="662"/>
                    <a:pt x="224" y="636"/>
                  </a:cubicBez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39" y="273"/>
                    <a:pt x="102" y="273"/>
                  </a:cubicBezTo>
                  <a:cubicBezTo>
                    <a:pt x="165" y="273"/>
                    <a:pt x="865" y="273"/>
                    <a:pt x="865" y="273"/>
                  </a:cubicBezTo>
                  <a:cubicBezTo>
                    <a:pt x="884" y="273"/>
                    <a:pt x="884" y="273"/>
                    <a:pt x="884" y="273"/>
                  </a:cubicBezTo>
                  <a:cubicBezTo>
                    <a:pt x="785" y="0"/>
                    <a:pt x="785" y="0"/>
                    <a:pt x="785" y="0"/>
                  </a:cubicBezTo>
                  <a:cubicBezTo>
                    <a:pt x="1015" y="200"/>
                    <a:pt x="1385" y="389"/>
                    <a:pt x="1683" y="500"/>
                  </a:cubicBezTo>
                  <a:cubicBezTo>
                    <a:pt x="1683" y="500"/>
                    <a:pt x="1683" y="500"/>
                    <a:pt x="1684" y="500"/>
                  </a:cubicBezTo>
                  <a:cubicBezTo>
                    <a:pt x="1385" y="610"/>
                    <a:pt x="1015" y="799"/>
                    <a:pt x="785" y="999"/>
                  </a:cubicBezTo>
                  <a:close/>
                </a:path>
              </a:pathLst>
            </a:custGeom>
            <a:solidFill>
              <a:srgbClr val="678C8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71" name="Conector recto de flecha 70"/>
            <p:cNvCxnSpPr/>
            <p:nvPr/>
          </p:nvCxnSpPr>
          <p:spPr>
            <a:xfrm flipV="1">
              <a:off x="5735109" y="4433202"/>
              <a:ext cx="527187" cy="580655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cto de flecha 71"/>
            <p:cNvCxnSpPr/>
            <p:nvPr/>
          </p:nvCxnSpPr>
          <p:spPr>
            <a:xfrm>
              <a:off x="5735109" y="5054392"/>
              <a:ext cx="487791" cy="494506"/>
            </a:xfrm>
            <a:prstGeom prst="straightConnector1">
              <a:avLst/>
            </a:prstGeom>
            <a:ln w="635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26"/>
            <p:cNvSpPr txBox="1"/>
            <p:nvPr/>
          </p:nvSpPr>
          <p:spPr>
            <a:xfrm>
              <a:off x="1172641" y="5888042"/>
              <a:ext cx="501638" cy="758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6" name="Freeform 28"/>
            <p:cNvSpPr>
              <a:spLocks/>
            </p:cNvSpPr>
            <p:nvPr/>
          </p:nvSpPr>
          <p:spPr bwMode="auto">
            <a:xfrm>
              <a:off x="2302093" y="5926667"/>
              <a:ext cx="118541" cy="106829"/>
            </a:xfrm>
            <a:custGeom>
              <a:avLst/>
              <a:gdLst>
                <a:gd name="T0" fmla="*/ 313 w 625"/>
                <a:gd name="T1" fmla="*/ 0 h 684"/>
                <a:gd name="T2" fmla="*/ 355 w 625"/>
                <a:gd name="T3" fmla="*/ 2 h 684"/>
                <a:gd name="T4" fmla="*/ 396 w 625"/>
                <a:gd name="T5" fmla="*/ 11 h 684"/>
                <a:gd name="T6" fmla="*/ 435 w 625"/>
                <a:gd name="T7" fmla="*/ 24 h 684"/>
                <a:gd name="T8" fmla="*/ 470 w 625"/>
                <a:gd name="T9" fmla="*/ 42 h 684"/>
                <a:gd name="T10" fmla="*/ 504 w 625"/>
                <a:gd name="T11" fmla="*/ 65 h 684"/>
                <a:gd name="T12" fmla="*/ 533 w 625"/>
                <a:gd name="T13" fmla="*/ 91 h 684"/>
                <a:gd name="T14" fmla="*/ 559 w 625"/>
                <a:gd name="T15" fmla="*/ 122 h 684"/>
                <a:gd name="T16" fmla="*/ 582 w 625"/>
                <a:gd name="T17" fmla="*/ 154 h 684"/>
                <a:gd name="T18" fmla="*/ 600 w 625"/>
                <a:gd name="T19" fmla="*/ 191 h 684"/>
                <a:gd name="T20" fmla="*/ 614 w 625"/>
                <a:gd name="T21" fmla="*/ 229 h 684"/>
                <a:gd name="T22" fmla="*/ 622 w 625"/>
                <a:gd name="T23" fmla="*/ 269 h 684"/>
                <a:gd name="T24" fmla="*/ 625 w 625"/>
                <a:gd name="T25" fmla="*/ 312 h 684"/>
                <a:gd name="T26" fmla="*/ 622 w 625"/>
                <a:gd name="T27" fmla="*/ 352 h 684"/>
                <a:gd name="T28" fmla="*/ 615 w 625"/>
                <a:gd name="T29" fmla="*/ 393 h 684"/>
                <a:gd name="T30" fmla="*/ 603 w 625"/>
                <a:gd name="T31" fmla="*/ 433 h 684"/>
                <a:gd name="T32" fmla="*/ 589 w 625"/>
                <a:gd name="T33" fmla="*/ 473 h 684"/>
                <a:gd name="T34" fmla="*/ 569 w 625"/>
                <a:gd name="T35" fmla="*/ 510 h 684"/>
                <a:gd name="T36" fmla="*/ 546 w 625"/>
                <a:gd name="T37" fmla="*/ 546 h 684"/>
                <a:gd name="T38" fmla="*/ 520 w 625"/>
                <a:gd name="T39" fmla="*/ 578 h 684"/>
                <a:gd name="T40" fmla="*/ 491 w 625"/>
                <a:gd name="T41" fmla="*/ 609 h 684"/>
                <a:gd name="T42" fmla="*/ 460 w 625"/>
                <a:gd name="T43" fmla="*/ 634 h 684"/>
                <a:gd name="T44" fmla="*/ 425 w 625"/>
                <a:gd name="T45" fmla="*/ 655 h 684"/>
                <a:gd name="T46" fmla="*/ 390 w 625"/>
                <a:gd name="T47" fmla="*/ 671 h 684"/>
                <a:gd name="T48" fmla="*/ 352 w 625"/>
                <a:gd name="T49" fmla="*/ 681 h 684"/>
                <a:gd name="T50" fmla="*/ 313 w 625"/>
                <a:gd name="T51" fmla="*/ 684 h 684"/>
                <a:gd name="T52" fmla="*/ 274 w 625"/>
                <a:gd name="T53" fmla="*/ 681 h 684"/>
                <a:gd name="T54" fmla="*/ 236 w 625"/>
                <a:gd name="T55" fmla="*/ 671 h 684"/>
                <a:gd name="T56" fmla="*/ 200 w 625"/>
                <a:gd name="T57" fmla="*/ 655 h 684"/>
                <a:gd name="T58" fmla="*/ 166 w 625"/>
                <a:gd name="T59" fmla="*/ 634 h 684"/>
                <a:gd name="T60" fmla="*/ 134 w 625"/>
                <a:gd name="T61" fmla="*/ 609 h 684"/>
                <a:gd name="T62" fmla="*/ 106 w 625"/>
                <a:gd name="T63" fmla="*/ 578 h 684"/>
                <a:gd name="T64" fmla="*/ 80 w 625"/>
                <a:gd name="T65" fmla="*/ 546 h 684"/>
                <a:gd name="T66" fmla="*/ 57 w 625"/>
                <a:gd name="T67" fmla="*/ 510 h 684"/>
                <a:gd name="T68" fmla="*/ 37 w 625"/>
                <a:gd name="T69" fmla="*/ 473 h 684"/>
                <a:gd name="T70" fmla="*/ 21 w 625"/>
                <a:gd name="T71" fmla="*/ 433 h 684"/>
                <a:gd name="T72" fmla="*/ 10 w 625"/>
                <a:gd name="T73" fmla="*/ 393 h 684"/>
                <a:gd name="T74" fmla="*/ 3 w 625"/>
                <a:gd name="T75" fmla="*/ 352 h 684"/>
                <a:gd name="T76" fmla="*/ 0 w 625"/>
                <a:gd name="T77" fmla="*/ 312 h 684"/>
                <a:gd name="T78" fmla="*/ 3 w 625"/>
                <a:gd name="T79" fmla="*/ 269 h 684"/>
                <a:gd name="T80" fmla="*/ 12 w 625"/>
                <a:gd name="T81" fmla="*/ 229 h 684"/>
                <a:gd name="T82" fmla="*/ 25 w 625"/>
                <a:gd name="T83" fmla="*/ 191 h 684"/>
                <a:gd name="T84" fmla="*/ 43 w 625"/>
                <a:gd name="T85" fmla="*/ 154 h 684"/>
                <a:gd name="T86" fmla="*/ 66 w 625"/>
                <a:gd name="T87" fmla="*/ 122 h 684"/>
                <a:gd name="T88" fmla="*/ 92 w 625"/>
                <a:gd name="T89" fmla="*/ 91 h 684"/>
                <a:gd name="T90" fmla="*/ 122 w 625"/>
                <a:gd name="T91" fmla="*/ 65 h 684"/>
                <a:gd name="T92" fmla="*/ 155 w 625"/>
                <a:gd name="T93" fmla="*/ 42 h 684"/>
                <a:gd name="T94" fmla="*/ 192 w 625"/>
                <a:gd name="T95" fmla="*/ 24 h 684"/>
                <a:gd name="T96" fmla="*/ 230 w 625"/>
                <a:gd name="T97" fmla="*/ 11 h 684"/>
                <a:gd name="T98" fmla="*/ 270 w 625"/>
                <a:gd name="T99" fmla="*/ 2 h 684"/>
                <a:gd name="T100" fmla="*/ 313 w 625"/>
                <a:gd name="T101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25" h="684">
                  <a:moveTo>
                    <a:pt x="313" y="0"/>
                  </a:moveTo>
                  <a:lnTo>
                    <a:pt x="355" y="2"/>
                  </a:lnTo>
                  <a:lnTo>
                    <a:pt x="396" y="11"/>
                  </a:lnTo>
                  <a:lnTo>
                    <a:pt x="435" y="24"/>
                  </a:lnTo>
                  <a:lnTo>
                    <a:pt x="470" y="42"/>
                  </a:lnTo>
                  <a:lnTo>
                    <a:pt x="504" y="65"/>
                  </a:lnTo>
                  <a:lnTo>
                    <a:pt x="533" y="91"/>
                  </a:lnTo>
                  <a:lnTo>
                    <a:pt x="559" y="122"/>
                  </a:lnTo>
                  <a:lnTo>
                    <a:pt x="582" y="154"/>
                  </a:lnTo>
                  <a:lnTo>
                    <a:pt x="600" y="191"/>
                  </a:lnTo>
                  <a:lnTo>
                    <a:pt x="614" y="229"/>
                  </a:lnTo>
                  <a:lnTo>
                    <a:pt x="622" y="269"/>
                  </a:lnTo>
                  <a:lnTo>
                    <a:pt x="625" y="312"/>
                  </a:lnTo>
                  <a:lnTo>
                    <a:pt x="622" y="352"/>
                  </a:lnTo>
                  <a:lnTo>
                    <a:pt x="615" y="393"/>
                  </a:lnTo>
                  <a:lnTo>
                    <a:pt x="603" y="433"/>
                  </a:lnTo>
                  <a:lnTo>
                    <a:pt x="589" y="473"/>
                  </a:lnTo>
                  <a:lnTo>
                    <a:pt x="569" y="510"/>
                  </a:lnTo>
                  <a:lnTo>
                    <a:pt x="546" y="546"/>
                  </a:lnTo>
                  <a:lnTo>
                    <a:pt x="520" y="578"/>
                  </a:lnTo>
                  <a:lnTo>
                    <a:pt x="491" y="609"/>
                  </a:lnTo>
                  <a:lnTo>
                    <a:pt x="460" y="634"/>
                  </a:lnTo>
                  <a:lnTo>
                    <a:pt x="425" y="655"/>
                  </a:lnTo>
                  <a:lnTo>
                    <a:pt x="390" y="671"/>
                  </a:lnTo>
                  <a:lnTo>
                    <a:pt x="352" y="681"/>
                  </a:lnTo>
                  <a:lnTo>
                    <a:pt x="313" y="684"/>
                  </a:lnTo>
                  <a:lnTo>
                    <a:pt x="274" y="681"/>
                  </a:lnTo>
                  <a:lnTo>
                    <a:pt x="236" y="671"/>
                  </a:lnTo>
                  <a:lnTo>
                    <a:pt x="200" y="655"/>
                  </a:lnTo>
                  <a:lnTo>
                    <a:pt x="166" y="634"/>
                  </a:lnTo>
                  <a:lnTo>
                    <a:pt x="134" y="609"/>
                  </a:lnTo>
                  <a:lnTo>
                    <a:pt x="106" y="578"/>
                  </a:lnTo>
                  <a:lnTo>
                    <a:pt x="80" y="546"/>
                  </a:lnTo>
                  <a:lnTo>
                    <a:pt x="57" y="510"/>
                  </a:lnTo>
                  <a:lnTo>
                    <a:pt x="37" y="473"/>
                  </a:lnTo>
                  <a:lnTo>
                    <a:pt x="21" y="433"/>
                  </a:lnTo>
                  <a:lnTo>
                    <a:pt x="10" y="393"/>
                  </a:lnTo>
                  <a:lnTo>
                    <a:pt x="3" y="352"/>
                  </a:lnTo>
                  <a:lnTo>
                    <a:pt x="0" y="312"/>
                  </a:lnTo>
                  <a:lnTo>
                    <a:pt x="3" y="269"/>
                  </a:lnTo>
                  <a:lnTo>
                    <a:pt x="12" y="229"/>
                  </a:lnTo>
                  <a:lnTo>
                    <a:pt x="25" y="191"/>
                  </a:lnTo>
                  <a:lnTo>
                    <a:pt x="43" y="154"/>
                  </a:lnTo>
                  <a:lnTo>
                    <a:pt x="66" y="122"/>
                  </a:lnTo>
                  <a:lnTo>
                    <a:pt x="92" y="91"/>
                  </a:lnTo>
                  <a:lnTo>
                    <a:pt x="122" y="65"/>
                  </a:lnTo>
                  <a:lnTo>
                    <a:pt x="155" y="42"/>
                  </a:lnTo>
                  <a:lnTo>
                    <a:pt x="192" y="24"/>
                  </a:lnTo>
                  <a:lnTo>
                    <a:pt x="230" y="11"/>
                  </a:lnTo>
                  <a:lnTo>
                    <a:pt x="270" y="2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7" name="Freeform 30"/>
            <p:cNvSpPr>
              <a:spLocks/>
            </p:cNvSpPr>
            <p:nvPr/>
          </p:nvSpPr>
          <p:spPr bwMode="auto">
            <a:xfrm>
              <a:off x="2220139" y="6038966"/>
              <a:ext cx="262157" cy="395451"/>
            </a:xfrm>
            <a:custGeom>
              <a:avLst/>
              <a:gdLst>
                <a:gd name="T0" fmla="*/ 700 w 1379"/>
                <a:gd name="T1" fmla="*/ 64 h 2528"/>
                <a:gd name="T2" fmla="*/ 814 w 1379"/>
                <a:gd name="T3" fmla="*/ 710 h 2528"/>
                <a:gd name="T4" fmla="*/ 762 w 1379"/>
                <a:gd name="T5" fmla="*/ 1 h 2528"/>
                <a:gd name="T6" fmla="*/ 891 w 1379"/>
                <a:gd name="T7" fmla="*/ 15 h 2528"/>
                <a:gd name="T8" fmla="*/ 1015 w 1379"/>
                <a:gd name="T9" fmla="*/ 38 h 2528"/>
                <a:gd name="T10" fmla="*/ 1122 w 1379"/>
                <a:gd name="T11" fmla="*/ 65 h 2528"/>
                <a:gd name="T12" fmla="*/ 1202 w 1379"/>
                <a:gd name="T13" fmla="*/ 89 h 2528"/>
                <a:gd name="T14" fmla="*/ 1246 w 1379"/>
                <a:gd name="T15" fmla="*/ 104 h 2528"/>
                <a:gd name="T16" fmla="*/ 1269 w 1379"/>
                <a:gd name="T17" fmla="*/ 118 h 2528"/>
                <a:gd name="T18" fmla="*/ 1298 w 1379"/>
                <a:gd name="T19" fmla="*/ 137 h 2528"/>
                <a:gd name="T20" fmla="*/ 1318 w 1379"/>
                <a:gd name="T21" fmla="*/ 166 h 2528"/>
                <a:gd name="T22" fmla="*/ 1328 w 1379"/>
                <a:gd name="T23" fmla="*/ 197 h 2528"/>
                <a:gd name="T24" fmla="*/ 1379 w 1379"/>
                <a:gd name="T25" fmla="*/ 639 h 2528"/>
                <a:gd name="T26" fmla="*/ 1342 w 1379"/>
                <a:gd name="T27" fmla="*/ 653 h 2528"/>
                <a:gd name="T28" fmla="*/ 1221 w 1379"/>
                <a:gd name="T29" fmla="*/ 733 h 2528"/>
                <a:gd name="T30" fmla="*/ 1094 w 1379"/>
                <a:gd name="T31" fmla="*/ 314 h 2528"/>
                <a:gd name="T32" fmla="*/ 1038 w 1379"/>
                <a:gd name="T33" fmla="*/ 932 h 2528"/>
                <a:gd name="T34" fmla="*/ 993 w 1379"/>
                <a:gd name="T35" fmla="*/ 1013 h 2528"/>
                <a:gd name="T36" fmla="*/ 953 w 1379"/>
                <a:gd name="T37" fmla="*/ 1111 h 2528"/>
                <a:gd name="T38" fmla="*/ 938 w 1379"/>
                <a:gd name="T39" fmla="*/ 1163 h 2528"/>
                <a:gd name="T40" fmla="*/ 921 w 1379"/>
                <a:gd name="T41" fmla="*/ 1265 h 2528"/>
                <a:gd name="T42" fmla="*/ 916 w 1379"/>
                <a:gd name="T43" fmla="*/ 1401 h 2528"/>
                <a:gd name="T44" fmla="*/ 930 w 1379"/>
                <a:gd name="T45" fmla="*/ 1509 h 2528"/>
                <a:gd name="T46" fmla="*/ 953 w 1379"/>
                <a:gd name="T47" fmla="*/ 1598 h 2528"/>
                <a:gd name="T48" fmla="*/ 977 w 1379"/>
                <a:gd name="T49" fmla="*/ 1662 h 2528"/>
                <a:gd name="T50" fmla="*/ 1018 w 1379"/>
                <a:gd name="T51" fmla="*/ 1745 h 2528"/>
                <a:gd name="T52" fmla="*/ 1067 w 1379"/>
                <a:gd name="T53" fmla="*/ 1822 h 2528"/>
                <a:gd name="T54" fmla="*/ 1120 w 1379"/>
                <a:gd name="T55" fmla="*/ 1884 h 2528"/>
                <a:gd name="T56" fmla="*/ 1152 w 1379"/>
                <a:gd name="T57" fmla="*/ 2427 h 2528"/>
                <a:gd name="T58" fmla="*/ 1104 w 1379"/>
                <a:gd name="T59" fmla="*/ 2496 h 2528"/>
                <a:gd name="T60" fmla="*/ 1023 w 1379"/>
                <a:gd name="T61" fmla="*/ 2528 h 2528"/>
                <a:gd name="T62" fmla="*/ 982 w 1379"/>
                <a:gd name="T63" fmla="*/ 2525 h 2528"/>
                <a:gd name="T64" fmla="*/ 911 w 1379"/>
                <a:gd name="T65" fmla="*/ 2490 h 2528"/>
                <a:gd name="T66" fmla="*/ 868 w 1379"/>
                <a:gd name="T67" fmla="*/ 2421 h 2528"/>
                <a:gd name="T68" fmla="*/ 756 w 1379"/>
                <a:gd name="T69" fmla="*/ 1296 h 2528"/>
                <a:gd name="T70" fmla="*/ 694 w 1379"/>
                <a:gd name="T71" fmla="*/ 1300 h 2528"/>
                <a:gd name="T72" fmla="*/ 567 w 1379"/>
                <a:gd name="T73" fmla="*/ 2392 h 2528"/>
                <a:gd name="T74" fmla="*/ 537 w 1379"/>
                <a:gd name="T75" fmla="*/ 2470 h 2528"/>
                <a:gd name="T76" fmla="*/ 473 w 1379"/>
                <a:gd name="T77" fmla="*/ 2518 h 2528"/>
                <a:gd name="T78" fmla="*/ 413 w 1379"/>
                <a:gd name="T79" fmla="*/ 2528 h 2528"/>
                <a:gd name="T80" fmla="*/ 351 w 1379"/>
                <a:gd name="T81" fmla="*/ 2512 h 2528"/>
                <a:gd name="T82" fmla="*/ 290 w 1379"/>
                <a:gd name="T83" fmla="*/ 2453 h 2528"/>
                <a:gd name="T84" fmla="*/ 271 w 1379"/>
                <a:gd name="T85" fmla="*/ 2368 h 2528"/>
                <a:gd name="T86" fmla="*/ 335 w 1379"/>
                <a:gd name="T87" fmla="*/ 314 h 2528"/>
                <a:gd name="T88" fmla="*/ 228 w 1379"/>
                <a:gd name="T89" fmla="*/ 1173 h 2528"/>
                <a:gd name="T90" fmla="*/ 173 w 1379"/>
                <a:gd name="T91" fmla="*/ 1222 h 2528"/>
                <a:gd name="T92" fmla="*/ 115 w 1379"/>
                <a:gd name="T93" fmla="*/ 1233 h 2528"/>
                <a:gd name="T94" fmla="*/ 62 w 1379"/>
                <a:gd name="T95" fmla="*/ 1218 h 2528"/>
                <a:gd name="T96" fmla="*/ 13 w 1379"/>
                <a:gd name="T97" fmla="*/ 1167 h 2528"/>
                <a:gd name="T98" fmla="*/ 0 w 1379"/>
                <a:gd name="T99" fmla="*/ 1097 h 2528"/>
                <a:gd name="T100" fmla="*/ 102 w 1379"/>
                <a:gd name="T101" fmla="*/ 197 h 2528"/>
                <a:gd name="T102" fmla="*/ 112 w 1379"/>
                <a:gd name="T103" fmla="*/ 165 h 2528"/>
                <a:gd name="T104" fmla="*/ 124 w 1379"/>
                <a:gd name="T105" fmla="*/ 149 h 2528"/>
                <a:gd name="T106" fmla="*/ 151 w 1379"/>
                <a:gd name="T107" fmla="*/ 122 h 2528"/>
                <a:gd name="T108" fmla="*/ 179 w 1379"/>
                <a:gd name="T109" fmla="*/ 106 h 2528"/>
                <a:gd name="T110" fmla="*/ 208 w 1379"/>
                <a:gd name="T111" fmla="*/ 96 h 2528"/>
                <a:gd name="T112" fmla="*/ 279 w 1379"/>
                <a:gd name="T113" fmla="*/ 74 h 2528"/>
                <a:gd name="T114" fmla="*/ 377 w 1379"/>
                <a:gd name="T115" fmla="*/ 47 h 2528"/>
                <a:gd name="T116" fmla="*/ 496 w 1379"/>
                <a:gd name="T117" fmla="*/ 21 h 2528"/>
                <a:gd name="T118" fmla="*/ 624 w 1379"/>
                <a:gd name="T119" fmla="*/ 3 h 2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79" h="2528">
                  <a:moveTo>
                    <a:pt x="667" y="0"/>
                  </a:moveTo>
                  <a:lnTo>
                    <a:pt x="699" y="64"/>
                  </a:lnTo>
                  <a:lnTo>
                    <a:pt x="700" y="64"/>
                  </a:lnTo>
                  <a:lnTo>
                    <a:pt x="616" y="710"/>
                  </a:lnTo>
                  <a:lnTo>
                    <a:pt x="715" y="883"/>
                  </a:lnTo>
                  <a:lnTo>
                    <a:pt x="814" y="710"/>
                  </a:lnTo>
                  <a:lnTo>
                    <a:pt x="731" y="64"/>
                  </a:lnTo>
                  <a:lnTo>
                    <a:pt x="731" y="64"/>
                  </a:lnTo>
                  <a:lnTo>
                    <a:pt x="762" y="1"/>
                  </a:lnTo>
                  <a:lnTo>
                    <a:pt x="805" y="4"/>
                  </a:lnTo>
                  <a:lnTo>
                    <a:pt x="849" y="9"/>
                  </a:lnTo>
                  <a:lnTo>
                    <a:pt x="891" y="15"/>
                  </a:lnTo>
                  <a:lnTo>
                    <a:pt x="934" y="21"/>
                  </a:lnTo>
                  <a:lnTo>
                    <a:pt x="975" y="30"/>
                  </a:lnTo>
                  <a:lnTo>
                    <a:pt x="1015" y="38"/>
                  </a:lnTo>
                  <a:lnTo>
                    <a:pt x="1053" y="47"/>
                  </a:lnTo>
                  <a:lnTo>
                    <a:pt x="1088" y="56"/>
                  </a:lnTo>
                  <a:lnTo>
                    <a:pt x="1122" y="65"/>
                  </a:lnTo>
                  <a:lnTo>
                    <a:pt x="1152" y="74"/>
                  </a:lnTo>
                  <a:lnTo>
                    <a:pt x="1178" y="82"/>
                  </a:lnTo>
                  <a:lnTo>
                    <a:pt x="1202" y="89"/>
                  </a:lnTo>
                  <a:lnTo>
                    <a:pt x="1221" y="96"/>
                  </a:lnTo>
                  <a:lnTo>
                    <a:pt x="1236" y="101"/>
                  </a:lnTo>
                  <a:lnTo>
                    <a:pt x="1246" y="104"/>
                  </a:lnTo>
                  <a:lnTo>
                    <a:pt x="1250" y="106"/>
                  </a:lnTo>
                  <a:lnTo>
                    <a:pt x="1260" y="111"/>
                  </a:lnTo>
                  <a:lnTo>
                    <a:pt x="1269" y="118"/>
                  </a:lnTo>
                  <a:lnTo>
                    <a:pt x="1279" y="122"/>
                  </a:lnTo>
                  <a:lnTo>
                    <a:pt x="1288" y="128"/>
                  </a:lnTo>
                  <a:lnTo>
                    <a:pt x="1298" y="137"/>
                  </a:lnTo>
                  <a:lnTo>
                    <a:pt x="1306" y="149"/>
                  </a:lnTo>
                  <a:lnTo>
                    <a:pt x="1312" y="157"/>
                  </a:lnTo>
                  <a:lnTo>
                    <a:pt x="1318" y="166"/>
                  </a:lnTo>
                  <a:lnTo>
                    <a:pt x="1323" y="178"/>
                  </a:lnTo>
                  <a:lnTo>
                    <a:pt x="1326" y="192"/>
                  </a:lnTo>
                  <a:lnTo>
                    <a:pt x="1328" y="197"/>
                  </a:lnTo>
                  <a:lnTo>
                    <a:pt x="1330" y="202"/>
                  </a:lnTo>
                  <a:lnTo>
                    <a:pt x="1332" y="208"/>
                  </a:lnTo>
                  <a:lnTo>
                    <a:pt x="1379" y="639"/>
                  </a:lnTo>
                  <a:lnTo>
                    <a:pt x="1362" y="646"/>
                  </a:lnTo>
                  <a:lnTo>
                    <a:pt x="1344" y="654"/>
                  </a:lnTo>
                  <a:lnTo>
                    <a:pt x="1342" y="653"/>
                  </a:lnTo>
                  <a:lnTo>
                    <a:pt x="1302" y="678"/>
                  </a:lnTo>
                  <a:lnTo>
                    <a:pt x="1261" y="704"/>
                  </a:lnTo>
                  <a:lnTo>
                    <a:pt x="1221" y="733"/>
                  </a:lnTo>
                  <a:lnTo>
                    <a:pt x="1183" y="764"/>
                  </a:lnTo>
                  <a:lnTo>
                    <a:pt x="1148" y="797"/>
                  </a:lnTo>
                  <a:lnTo>
                    <a:pt x="1094" y="314"/>
                  </a:lnTo>
                  <a:lnTo>
                    <a:pt x="1061" y="304"/>
                  </a:lnTo>
                  <a:lnTo>
                    <a:pt x="1061" y="900"/>
                  </a:lnTo>
                  <a:lnTo>
                    <a:pt x="1038" y="932"/>
                  </a:lnTo>
                  <a:lnTo>
                    <a:pt x="1018" y="966"/>
                  </a:lnTo>
                  <a:lnTo>
                    <a:pt x="1011" y="978"/>
                  </a:lnTo>
                  <a:lnTo>
                    <a:pt x="993" y="1013"/>
                  </a:lnTo>
                  <a:lnTo>
                    <a:pt x="977" y="1049"/>
                  </a:lnTo>
                  <a:lnTo>
                    <a:pt x="967" y="1075"/>
                  </a:lnTo>
                  <a:lnTo>
                    <a:pt x="953" y="1111"/>
                  </a:lnTo>
                  <a:lnTo>
                    <a:pt x="942" y="1150"/>
                  </a:lnTo>
                  <a:lnTo>
                    <a:pt x="940" y="1156"/>
                  </a:lnTo>
                  <a:lnTo>
                    <a:pt x="938" y="1163"/>
                  </a:lnTo>
                  <a:lnTo>
                    <a:pt x="930" y="1202"/>
                  </a:lnTo>
                  <a:lnTo>
                    <a:pt x="924" y="1241"/>
                  </a:lnTo>
                  <a:lnTo>
                    <a:pt x="921" y="1265"/>
                  </a:lnTo>
                  <a:lnTo>
                    <a:pt x="916" y="1310"/>
                  </a:lnTo>
                  <a:lnTo>
                    <a:pt x="914" y="1355"/>
                  </a:lnTo>
                  <a:lnTo>
                    <a:pt x="916" y="1401"/>
                  </a:lnTo>
                  <a:lnTo>
                    <a:pt x="921" y="1446"/>
                  </a:lnTo>
                  <a:lnTo>
                    <a:pt x="924" y="1470"/>
                  </a:lnTo>
                  <a:lnTo>
                    <a:pt x="930" y="1509"/>
                  </a:lnTo>
                  <a:lnTo>
                    <a:pt x="938" y="1548"/>
                  </a:lnTo>
                  <a:lnTo>
                    <a:pt x="942" y="1561"/>
                  </a:lnTo>
                  <a:lnTo>
                    <a:pt x="953" y="1598"/>
                  </a:lnTo>
                  <a:lnTo>
                    <a:pt x="967" y="1636"/>
                  </a:lnTo>
                  <a:lnTo>
                    <a:pt x="972" y="1650"/>
                  </a:lnTo>
                  <a:lnTo>
                    <a:pt x="977" y="1662"/>
                  </a:lnTo>
                  <a:lnTo>
                    <a:pt x="993" y="1698"/>
                  </a:lnTo>
                  <a:lnTo>
                    <a:pt x="1011" y="1731"/>
                  </a:lnTo>
                  <a:lnTo>
                    <a:pt x="1018" y="1745"/>
                  </a:lnTo>
                  <a:lnTo>
                    <a:pt x="1039" y="1780"/>
                  </a:lnTo>
                  <a:lnTo>
                    <a:pt x="1062" y="1813"/>
                  </a:lnTo>
                  <a:lnTo>
                    <a:pt x="1067" y="1822"/>
                  </a:lnTo>
                  <a:lnTo>
                    <a:pt x="1074" y="1829"/>
                  </a:lnTo>
                  <a:lnTo>
                    <a:pt x="1097" y="1857"/>
                  </a:lnTo>
                  <a:lnTo>
                    <a:pt x="1120" y="1884"/>
                  </a:lnTo>
                  <a:lnTo>
                    <a:pt x="1158" y="2368"/>
                  </a:lnTo>
                  <a:lnTo>
                    <a:pt x="1158" y="2399"/>
                  </a:lnTo>
                  <a:lnTo>
                    <a:pt x="1152" y="2427"/>
                  </a:lnTo>
                  <a:lnTo>
                    <a:pt x="1141" y="2453"/>
                  </a:lnTo>
                  <a:lnTo>
                    <a:pt x="1124" y="2476"/>
                  </a:lnTo>
                  <a:lnTo>
                    <a:pt x="1104" y="2496"/>
                  </a:lnTo>
                  <a:lnTo>
                    <a:pt x="1080" y="2512"/>
                  </a:lnTo>
                  <a:lnTo>
                    <a:pt x="1053" y="2522"/>
                  </a:lnTo>
                  <a:lnTo>
                    <a:pt x="1023" y="2528"/>
                  </a:lnTo>
                  <a:lnTo>
                    <a:pt x="1017" y="2528"/>
                  </a:lnTo>
                  <a:lnTo>
                    <a:pt x="1011" y="2528"/>
                  </a:lnTo>
                  <a:lnTo>
                    <a:pt x="982" y="2525"/>
                  </a:lnTo>
                  <a:lnTo>
                    <a:pt x="956" y="2518"/>
                  </a:lnTo>
                  <a:lnTo>
                    <a:pt x="932" y="2505"/>
                  </a:lnTo>
                  <a:lnTo>
                    <a:pt x="911" y="2490"/>
                  </a:lnTo>
                  <a:lnTo>
                    <a:pt x="892" y="2470"/>
                  </a:lnTo>
                  <a:lnTo>
                    <a:pt x="879" y="2447"/>
                  </a:lnTo>
                  <a:lnTo>
                    <a:pt x="868" y="2421"/>
                  </a:lnTo>
                  <a:lnTo>
                    <a:pt x="863" y="2392"/>
                  </a:lnTo>
                  <a:lnTo>
                    <a:pt x="775" y="1288"/>
                  </a:lnTo>
                  <a:lnTo>
                    <a:pt x="756" y="1296"/>
                  </a:lnTo>
                  <a:lnTo>
                    <a:pt x="736" y="1300"/>
                  </a:lnTo>
                  <a:lnTo>
                    <a:pt x="715" y="1301"/>
                  </a:lnTo>
                  <a:lnTo>
                    <a:pt x="694" y="1300"/>
                  </a:lnTo>
                  <a:lnTo>
                    <a:pt x="674" y="1295"/>
                  </a:lnTo>
                  <a:lnTo>
                    <a:pt x="656" y="1287"/>
                  </a:lnTo>
                  <a:lnTo>
                    <a:pt x="567" y="2392"/>
                  </a:lnTo>
                  <a:lnTo>
                    <a:pt x="561" y="2421"/>
                  </a:lnTo>
                  <a:lnTo>
                    <a:pt x="552" y="2446"/>
                  </a:lnTo>
                  <a:lnTo>
                    <a:pt x="537" y="2470"/>
                  </a:lnTo>
                  <a:lnTo>
                    <a:pt x="518" y="2490"/>
                  </a:lnTo>
                  <a:lnTo>
                    <a:pt x="498" y="2505"/>
                  </a:lnTo>
                  <a:lnTo>
                    <a:pt x="473" y="2518"/>
                  </a:lnTo>
                  <a:lnTo>
                    <a:pt x="447" y="2525"/>
                  </a:lnTo>
                  <a:lnTo>
                    <a:pt x="419" y="2528"/>
                  </a:lnTo>
                  <a:lnTo>
                    <a:pt x="413" y="2528"/>
                  </a:lnTo>
                  <a:lnTo>
                    <a:pt x="407" y="2528"/>
                  </a:lnTo>
                  <a:lnTo>
                    <a:pt x="377" y="2522"/>
                  </a:lnTo>
                  <a:lnTo>
                    <a:pt x="351" y="2512"/>
                  </a:lnTo>
                  <a:lnTo>
                    <a:pt x="327" y="2496"/>
                  </a:lnTo>
                  <a:lnTo>
                    <a:pt x="306" y="2476"/>
                  </a:lnTo>
                  <a:lnTo>
                    <a:pt x="290" y="2453"/>
                  </a:lnTo>
                  <a:lnTo>
                    <a:pt x="278" y="2427"/>
                  </a:lnTo>
                  <a:lnTo>
                    <a:pt x="271" y="2399"/>
                  </a:lnTo>
                  <a:lnTo>
                    <a:pt x="271" y="2368"/>
                  </a:lnTo>
                  <a:lnTo>
                    <a:pt x="370" y="1147"/>
                  </a:lnTo>
                  <a:lnTo>
                    <a:pt x="370" y="304"/>
                  </a:lnTo>
                  <a:lnTo>
                    <a:pt x="335" y="314"/>
                  </a:lnTo>
                  <a:lnTo>
                    <a:pt x="245" y="1124"/>
                  </a:lnTo>
                  <a:lnTo>
                    <a:pt x="239" y="1150"/>
                  </a:lnTo>
                  <a:lnTo>
                    <a:pt x="228" y="1173"/>
                  </a:lnTo>
                  <a:lnTo>
                    <a:pt x="214" y="1193"/>
                  </a:lnTo>
                  <a:lnTo>
                    <a:pt x="195" y="1210"/>
                  </a:lnTo>
                  <a:lnTo>
                    <a:pt x="173" y="1222"/>
                  </a:lnTo>
                  <a:lnTo>
                    <a:pt x="149" y="1231"/>
                  </a:lnTo>
                  <a:lnTo>
                    <a:pt x="123" y="1233"/>
                  </a:lnTo>
                  <a:lnTo>
                    <a:pt x="115" y="1233"/>
                  </a:lnTo>
                  <a:lnTo>
                    <a:pt x="109" y="1233"/>
                  </a:lnTo>
                  <a:lnTo>
                    <a:pt x="85" y="1228"/>
                  </a:lnTo>
                  <a:lnTo>
                    <a:pt x="62" y="1218"/>
                  </a:lnTo>
                  <a:lnTo>
                    <a:pt x="43" y="1205"/>
                  </a:lnTo>
                  <a:lnTo>
                    <a:pt x="26" y="1187"/>
                  </a:lnTo>
                  <a:lnTo>
                    <a:pt x="13" y="1167"/>
                  </a:lnTo>
                  <a:lnTo>
                    <a:pt x="4" y="1145"/>
                  </a:lnTo>
                  <a:lnTo>
                    <a:pt x="0" y="1122"/>
                  </a:lnTo>
                  <a:lnTo>
                    <a:pt x="0" y="1097"/>
                  </a:lnTo>
                  <a:lnTo>
                    <a:pt x="98" y="208"/>
                  </a:lnTo>
                  <a:lnTo>
                    <a:pt x="100" y="202"/>
                  </a:lnTo>
                  <a:lnTo>
                    <a:pt x="102" y="197"/>
                  </a:lnTo>
                  <a:lnTo>
                    <a:pt x="104" y="192"/>
                  </a:lnTo>
                  <a:lnTo>
                    <a:pt x="107" y="178"/>
                  </a:lnTo>
                  <a:lnTo>
                    <a:pt x="112" y="165"/>
                  </a:lnTo>
                  <a:lnTo>
                    <a:pt x="116" y="159"/>
                  </a:lnTo>
                  <a:lnTo>
                    <a:pt x="119" y="154"/>
                  </a:lnTo>
                  <a:lnTo>
                    <a:pt x="124" y="149"/>
                  </a:lnTo>
                  <a:lnTo>
                    <a:pt x="133" y="139"/>
                  </a:lnTo>
                  <a:lnTo>
                    <a:pt x="142" y="128"/>
                  </a:lnTo>
                  <a:lnTo>
                    <a:pt x="151" y="122"/>
                  </a:lnTo>
                  <a:lnTo>
                    <a:pt x="160" y="118"/>
                  </a:lnTo>
                  <a:lnTo>
                    <a:pt x="170" y="111"/>
                  </a:lnTo>
                  <a:lnTo>
                    <a:pt x="179" y="106"/>
                  </a:lnTo>
                  <a:lnTo>
                    <a:pt x="184" y="104"/>
                  </a:lnTo>
                  <a:lnTo>
                    <a:pt x="194" y="101"/>
                  </a:lnTo>
                  <a:lnTo>
                    <a:pt x="208" y="96"/>
                  </a:lnTo>
                  <a:lnTo>
                    <a:pt x="228" y="89"/>
                  </a:lnTo>
                  <a:lnTo>
                    <a:pt x="251" y="82"/>
                  </a:lnTo>
                  <a:lnTo>
                    <a:pt x="279" y="74"/>
                  </a:lnTo>
                  <a:lnTo>
                    <a:pt x="309" y="65"/>
                  </a:lnTo>
                  <a:lnTo>
                    <a:pt x="341" y="56"/>
                  </a:lnTo>
                  <a:lnTo>
                    <a:pt x="377" y="47"/>
                  </a:lnTo>
                  <a:lnTo>
                    <a:pt x="416" y="38"/>
                  </a:lnTo>
                  <a:lnTo>
                    <a:pt x="455" y="30"/>
                  </a:lnTo>
                  <a:lnTo>
                    <a:pt x="496" y="21"/>
                  </a:lnTo>
                  <a:lnTo>
                    <a:pt x="538" y="14"/>
                  </a:lnTo>
                  <a:lnTo>
                    <a:pt x="581" y="9"/>
                  </a:lnTo>
                  <a:lnTo>
                    <a:pt x="624" y="3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8" name="Freeform 33"/>
            <p:cNvSpPr>
              <a:spLocks/>
            </p:cNvSpPr>
            <p:nvPr/>
          </p:nvSpPr>
          <p:spPr bwMode="auto">
            <a:xfrm>
              <a:off x="2351047" y="6167535"/>
              <a:ext cx="177549" cy="193355"/>
            </a:xfrm>
            <a:custGeom>
              <a:avLst/>
              <a:gdLst>
                <a:gd name="T0" fmla="*/ 604 w 932"/>
                <a:gd name="T1" fmla="*/ 0 h 1396"/>
                <a:gd name="T2" fmla="*/ 657 w 932"/>
                <a:gd name="T3" fmla="*/ 35 h 1396"/>
                <a:gd name="T4" fmla="*/ 705 w 932"/>
                <a:gd name="T5" fmla="*/ 74 h 1396"/>
                <a:gd name="T6" fmla="*/ 749 w 932"/>
                <a:gd name="T7" fmla="*/ 118 h 1396"/>
                <a:gd name="T8" fmla="*/ 790 w 932"/>
                <a:gd name="T9" fmla="*/ 167 h 1396"/>
                <a:gd name="T10" fmla="*/ 826 w 932"/>
                <a:gd name="T11" fmla="*/ 218 h 1396"/>
                <a:gd name="T12" fmla="*/ 857 w 932"/>
                <a:gd name="T13" fmla="*/ 272 h 1396"/>
                <a:gd name="T14" fmla="*/ 884 w 932"/>
                <a:gd name="T15" fmla="*/ 331 h 1396"/>
                <a:gd name="T16" fmla="*/ 905 w 932"/>
                <a:gd name="T17" fmla="*/ 391 h 1396"/>
                <a:gd name="T18" fmla="*/ 919 w 932"/>
                <a:gd name="T19" fmla="*/ 454 h 1396"/>
                <a:gd name="T20" fmla="*/ 929 w 932"/>
                <a:gd name="T21" fmla="*/ 518 h 1396"/>
                <a:gd name="T22" fmla="*/ 932 w 932"/>
                <a:gd name="T23" fmla="*/ 585 h 1396"/>
                <a:gd name="T24" fmla="*/ 929 w 932"/>
                <a:gd name="T25" fmla="*/ 650 h 1396"/>
                <a:gd name="T26" fmla="*/ 920 w 932"/>
                <a:gd name="T27" fmla="*/ 714 h 1396"/>
                <a:gd name="T28" fmla="*/ 906 w 932"/>
                <a:gd name="T29" fmla="*/ 776 h 1396"/>
                <a:gd name="T30" fmla="*/ 886 w 932"/>
                <a:gd name="T31" fmla="*/ 836 h 1396"/>
                <a:gd name="T32" fmla="*/ 861 w 932"/>
                <a:gd name="T33" fmla="*/ 892 h 1396"/>
                <a:gd name="T34" fmla="*/ 830 w 932"/>
                <a:gd name="T35" fmla="*/ 947 h 1396"/>
                <a:gd name="T36" fmla="*/ 796 w 932"/>
                <a:gd name="T37" fmla="*/ 997 h 1396"/>
                <a:gd name="T38" fmla="*/ 757 w 932"/>
                <a:gd name="T39" fmla="*/ 1044 h 1396"/>
                <a:gd name="T40" fmla="*/ 714 w 932"/>
                <a:gd name="T41" fmla="*/ 1088 h 1396"/>
                <a:gd name="T42" fmla="*/ 667 w 932"/>
                <a:gd name="T43" fmla="*/ 1128 h 1396"/>
                <a:gd name="T44" fmla="*/ 617 w 932"/>
                <a:gd name="T45" fmla="*/ 1164 h 1396"/>
                <a:gd name="T46" fmla="*/ 563 w 932"/>
                <a:gd name="T47" fmla="*/ 1195 h 1396"/>
                <a:gd name="T48" fmla="*/ 508 w 932"/>
                <a:gd name="T49" fmla="*/ 1221 h 1396"/>
                <a:gd name="T50" fmla="*/ 449 w 932"/>
                <a:gd name="T51" fmla="*/ 1243 h 1396"/>
                <a:gd name="T52" fmla="*/ 387 w 932"/>
                <a:gd name="T53" fmla="*/ 1259 h 1396"/>
                <a:gd name="T54" fmla="*/ 325 w 932"/>
                <a:gd name="T55" fmla="*/ 1269 h 1396"/>
                <a:gd name="T56" fmla="*/ 325 w 932"/>
                <a:gd name="T57" fmla="*/ 1396 h 1396"/>
                <a:gd name="T58" fmla="*/ 0 w 932"/>
                <a:gd name="T59" fmla="*/ 1194 h 1396"/>
                <a:gd name="T60" fmla="*/ 325 w 932"/>
                <a:gd name="T61" fmla="*/ 991 h 1396"/>
                <a:gd name="T62" fmla="*/ 325 w 932"/>
                <a:gd name="T63" fmla="*/ 1106 h 1396"/>
                <a:gd name="T64" fmla="*/ 378 w 932"/>
                <a:gd name="T65" fmla="*/ 1094 h 1396"/>
                <a:gd name="T66" fmla="*/ 428 w 932"/>
                <a:gd name="T67" fmla="*/ 1079 h 1396"/>
                <a:gd name="T68" fmla="*/ 477 w 932"/>
                <a:gd name="T69" fmla="*/ 1057 h 1396"/>
                <a:gd name="T70" fmla="*/ 524 w 932"/>
                <a:gd name="T71" fmla="*/ 1032 h 1396"/>
                <a:gd name="T72" fmla="*/ 566 w 932"/>
                <a:gd name="T73" fmla="*/ 1001 h 1396"/>
                <a:gd name="T74" fmla="*/ 606 w 932"/>
                <a:gd name="T75" fmla="*/ 968 h 1396"/>
                <a:gd name="T76" fmla="*/ 642 w 932"/>
                <a:gd name="T77" fmla="*/ 930 h 1396"/>
                <a:gd name="T78" fmla="*/ 674 w 932"/>
                <a:gd name="T79" fmla="*/ 888 h 1396"/>
                <a:gd name="T80" fmla="*/ 703 w 932"/>
                <a:gd name="T81" fmla="*/ 844 h 1396"/>
                <a:gd name="T82" fmla="*/ 726 w 932"/>
                <a:gd name="T83" fmla="*/ 797 h 1396"/>
                <a:gd name="T84" fmla="*/ 745 w 932"/>
                <a:gd name="T85" fmla="*/ 747 h 1396"/>
                <a:gd name="T86" fmla="*/ 759 w 932"/>
                <a:gd name="T87" fmla="*/ 695 h 1396"/>
                <a:gd name="T88" fmla="*/ 768 w 932"/>
                <a:gd name="T89" fmla="*/ 641 h 1396"/>
                <a:gd name="T90" fmla="*/ 771 w 932"/>
                <a:gd name="T91" fmla="*/ 585 h 1396"/>
                <a:gd name="T92" fmla="*/ 768 w 932"/>
                <a:gd name="T93" fmla="*/ 527 h 1396"/>
                <a:gd name="T94" fmla="*/ 757 w 932"/>
                <a:gd name="T95" fmla="*/ 469 h 1396"/>
                <a:gd name="T96" fmla="*/ 742 w 932"/>
                <a:gd name="T97" fmla="*/ 415 h 1396"/>
                <a:gd name="T98" fmla="*/ 720 w 932"/>
                <a:gd name="T99" fmla="*/ 362 h 1396"/>
                <a:gd name="T100" fmla="*/ 694 w 932"/>
                <a:gd name="T101" fmla="*/ 313 h 1396"/>
                <a:gd name="T102" fmla="*/ 663 w 932"/>
                <a:gd name="T103" fmla="*/ 267 h 1396"/>
                <a:gd name="T104" fmla="*/ 627 w 932"/>
                <a:gd name="T105" fmla="*/ 225 h 1396"/>
                <a:gd name="T106" fmla="*/ 587 w 932"/>
                <a:gd name="T107" fmla="*/ 186 h 1396"/>
                <a:gd name="T108" fmla="*/ 543 w 932"/>
                <a:gd name="T109" fmla="*/ 153 h 1396"/>
                <a:gd name="T110" fmla="*/ 496 w 932"/>
                <a:gd name="T111" fmla="*/ 124 h 1396"/>
                <a:gd name="T112" fmla="*/ 445 w 932"/>
                <a:gd name="T113" fmla="*/ 98 h 1396"/>
                <a:gd name="T114" fmla="*/ 604 w 932"/>
                <a:gd name="T115" fmla="*/ 0 h 1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2" h="1396">
                  <a:moveTo>
                    <a:pt x="604" y="0"/>
                  </a:moveTo>
                  <a:lnTo>
                    <a:pt x="657" y="35"/>
                  </a:lnTo>
                  <a:lnTo>
                    <a:pt x="705" y="74"/>
                  </a:lnTo>
                  <a:lnTo>
                    <a:pt x="749" y="118"/>
                  </a:lnTo>
                  <a:lnTo>
                    <a:pt x="790" y="167"/>
                  </a:lnTo>
                  <a:lnTo>
                    <a:pt x="826" y="218"/>
                  </a:lnTo>
                  <a:lnTo>
                    <a:pt x="857" y="272"/>
                  </a:lnTo>
                  <a:lnTo>
                    <a:pt x="884" y="331"/>
                  </a:lnTo>
                  <a:lnTo>
                    <a:pt x="905" y="391"/>
                  </a:lnTo>
                  <a:lnTo>
                    <a:pt x="919" y="454"/>
                  </a:lnTo>
                  <a:lnTo>
                    <a:pt x="929" y="518"/>
                  </a:lnTo>
                  <a:lnTo>
                    <a:pt x="932" y="585"/>
                  </a:lnTo>
                  <a:lnTo>
                    <a:pt x="929" y="650"/>
                  </a:lnTo>
                  <a:lnTo>
                    <a:pt x="920" y="714"/>
                  </a:lnTo>
                  <a:lnTo>
                    <a:pt x="906" y="776"/>
                  </a:lnTo>
                  <a:lnTo>
                    <a:pt x="886" y="836"/>
                  </a:lnTo>
                  <a:lnTo>
                    <a:pt x="861" y="892"/>
                  </a:lnTo>
                  <a:lnTo>
                    <a:pt x="830" y="947"/>
                  </a:lnTo>
                  <a:lnTo>
                    <a:pt x="796" y="997"/>
                  </a:lnTo>
                  <a:lnTo>
                    <a:pt x="757" y="1044"/>
                  </a:lnTo>
                  <a:lnTo>
                    <a:pt x="714" y="1088"/>
                  </a:lnTo>
                  <a:lnTo>
                    <a:pt x="667" y="1128"/>
                  </a:lnTo>
                  <a:lnTo>
                    <a:pt x="617" y="1164"/>
                  </a:lnTo>
                  <a:lnTo>
                    <a:pt x="563" y="1195"/>
                  </a:lnTo>
                  <a:lnTo>
                    <a:pt x="508" y="1221"/>
                  </a:lnTo>
                  <a:lnTo>
                    <a:pt x="449" y="1243"/>
                  </a:lnTo>
                  <a:lnTo>
                    <a:pt x="387" y="1259"/>
                  </a:lnTo>
                  <a:lnTo>
                    <a:pt x="325" y="1269"/>
                  </a:lnTo>
                  <a:lnTo>
                    <a:pt x="325" y="1396"/>
                  </a:lnTo>
                  <a:lnTo>
                    <a:pt x="0" y="1194"/>
                  </a:lnTo>
                  <a:lnTo>
                    <a:pt x="325" y="991"/>
                  </a:lnTo>
                  <a:lnTo>
                    <a:pt x="325" y="1106"/>
                  </a:lnTo>
                  <a:lnTo>
                    <a:pt x="378" y="1094"/>
                  </a:lnTo>
                  <a:lnTo>
                    <a:pt x="428" y="1079"/>
                  </a:lnTo>
                  <a:lnTo>
                    <a:pt x="477" y="1057"/>
                  </a:lnTo>
                  <a:lnTo>
                    <a:pt x="524" y="1032"/>
                  </a:lnTo>
                  <a:lnTo>
                    <a:pt x="566" y="1001"/>
                  </a:lnTo>
                  <a:lnTo>
                    <a:pt x="606" y="968"/>
                  </a:lnTo>
                  <a:lnTo>
                    <a:pt x="642" y="930"/>
                  </a:lnTo>
                  <a:lnTo>
                    <a:pt x="674" y="888"/>
                  </a:lnTo>
                  <a:lnTo>
                    <a:pt x="703" y="844"/>
                  </a:lnTo>
                  <a:lnTo>
                    <a:pt x="726" y="797"/>
                  </a:lnTo>
                  <a:lnTo>
                    <a:pt x="745" y="747"/>
                  </a:lnTo>
                  <a:lnTo>
                    <a:pt x="759" y="695"/>
                  </a:lnTo>
                  <a:lnTo>
                    <a:pt x="768" y="641"/>
                  </a:lnTo>
                  <a:lnTo>
                    <a:pt x="771" y="585"/>
                  </a:lnTo>
                  <a:lnTo>
                    <a:pt x="768" y="527"/>
                  </a:lnTo>
                  <a:lnTo>
                    <a:pt x="757" y="469"/>
                  </a:lnTo>
                  <a:lnTo>
                    <a:pt x="742" y="415"/>
                  </a:lnTo>
                  <a:lnTo>
                    <a:pt x="720" y="362"/>
                  </a:lnTo>
                  <a:lnTo>
                    <a:pt x="694" y="313"/>
                  </a:lnTo>
                  <a:lnTo>
                    <a:pt x="663" y="267"/>
                  </a:lnTo>
                  <a:lnTo>
                    <a:pt x="627" y="225"/>
                  </a:lnTo>
                  <a:lnTo>
                    <a:pt x="587" y="186"/>
                  </a:lnTo>
                  <a:lnTo>
                    <a:pt x="543" y="153"/>
                  </a:lnTo>
                  <a:lnTo>
                    <a:pt x="496" y="124"/>
                  </a:lnTo>
                  <a:lnTo>
                    <a:pt x="445" y="98"/>
                  </a:lnTo>
                  <a:lnTo>
                    <a:pt x="604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9" name="Freeform 32"/>
            <p:cNvSpPr>
              <a:spLocks/>
            </p:cNvSpPr>
            <p:nvPr/>
          </p:nvSpPr>
          <p:spPr bwMode="auto">
            <a:xfrm>
              <a:off x="2398311" y="6138197"/>
              <a:ext cx="123793" cy="185688"/>
            </a:xfrm>
            <a:custGeom>
              <a:avLst/>
              <a:gdLst>
                <a:gd name="T0" fmla="*/ 608 w 933"/>
                <a:gd name="T1" fmla="*/ 0 h 1397"/>
                <a:gd name="T2" fmla="*/ 933 w 933"/>
                <a:gd name="T3" fmla="*/ 202 h 1397"/>
                <a:gd name="T4" fmla="*/ 608 w 933"/>
                <a:gd name="T5" fmla="*/ 405 h 1397"/>
                <a:gd name="T6" fmla="*/ 608 w 933"/>
                <a:gd name="T7" fmla="*/ 290 h 1397"/>
                <a:gd name="T8" fmla="*/ 556 w 933"/>
                <a:gd name="T9" fmla="*/ 302 h 1397"/>
                <a:gd name="T10" fmla="*/ 505 w 933"/>
                <a:gd name="T11" fmla="*/ 317 h 1397"/>
                <a:gd name="T12" fmla="*/ 455 w 933"/>
                <a:gd name="T13" fmla="*/ 339 h 1397"/>
                <a:gd name="T14" fmla="*/ 409 w 933"/>
                <a:gd name="T15" fmla="*/ 364 h 1397"/>
                <a:gd name="T16" fmla="*/ 366 w 933"/>
                <a:gd name="T17" fmla="*/ 395 h 1397"/>
                <a:gd name="T18" fmla="*/ 328 w 933"/>
                <a:gd name="T19" fmla="*/ 429 h 1397"/>
                <a:gd name="T20" fmla="*/ 291 w 933"/>
                <a:gd name="T21" fmla="*/ 467 h 1397"/>
                <a:gd name="T22" fmla="*/ 258 w 933"/>
                <a:gd name="T23" fmla="*/ 508 h 1397"/>
                <a:gd name="T24" fmla="*/ 230 w 933"/>
                <a:gd name="T25" fmla="*/ 552 h 1397"/>
                <a:gd name="T26" fmla="*/ 207 w 933"/>
                <a:gd name="T27" fmla="*/ 599 h 1397"/>
                <a:gd name="T28" fmla="*/ 188 w 933"/>
                <a:gd name="T29" fmla="*/ 649 h 1397"/>
                <a:gd name="T30" fmla="*/ 174 w 933"/>
                <a:gd name="T31" fmla="*/ 701 h 1397"/>
                <a:gd name="T32" fmla="*/ 165 w 933"/>
                <a:gd name="T33" fmla="*/ 755 h 1397"/>
                <a:gd name="T34" fmla="*/ 162 w 933"/>
                <a:gd name="T35" fmla="*/ 810 h 1397"/>
                <a:gd name="T36" fmla="*/ 165 w 933"/>
                <a:gd name="T37" fmla="*/ 869 h 1397"/>
                <a:gd name="T38" fmla="*/ 176 w 933"/>
                <a:gd name="T39" fmla="*/ 927 h 1397"/>
                <a:gd name="T40" fmla="*/ 190 w 933"/>
                <a:gd name="T41" fmla="*/ 981 h 1397"/>
                <a:gd name="T42" fmla="*/ 212 w 933"/>
                <a:gd name="T43" fmla="*/ 1034 h 1397"/>
                <a:gd name="T44" fmla="*/ 239 w 933"/>
                <a:gd name="T45" fmla="*/ 1083 h 1397"/>
                <a:gd name="T46" fmla="*/ 270 w 933"/>
                <a:gd name="T47" fmla="*/ 1129 h 1397"/>
                <a:gd name="T48" fmla="*/ 306 w 933"/>
                <a:gd name="T49" fmla="*/ 1171 h 1397"/>
                <a:gd name="T50" fmla="*/ 345 w 933"/>
                <a:gd name="T51" fmla="*/ 1209 h 1397"/>
                <a:gd name="T52" fmla="*/ 389 w 933"/>
                <a:gd name="T53" fmla="*/ 1244 h 1397"/>
                <a:gd name="T54" fmla="*/ 436 w 933"/>
                <a:gd name="T55" fmla="*/ 1273 h 1397"/>
                <a:gd name="T56" fmla="*/ 488 w 933"/>
                <a:gd name="T57" fmla="*/ 1297 h 1397"/>
                <a:gd name="T58" fmla="*/ 329 w 933"/>
                <a:gd name="T59" fmla="*/ 1397 h 1397"/>
                <a:gd name="T60" fmla="*/ 276 w 933"/>
                <a:gd name="T61" fmla="*/ 1361 h 1397"/>
                <a:gd name="T62" fmla="*/ 228 w 933"/>
                <a:gd name="T63" fmla="*/ 1322 h 1397"/>
                <a:gd name="T64" fmla="*/ 183 w 933"/>
                <a:gd name="T65" fmla="*/ 1278 h 1397"/>
                <a:gd name="T66" fmla="*/ 142 w 933"/>
                <a:gd name="T67" fmla="*/ 1229 h 1397"/>
                <a:gd name="T68" fmla="*/ 107 w 933"/>
                <a:gd name="T69" fmla="*/ 1178 h 1397"/>
                <a:gd name="T70" fmla="*/ 75 w 933"/>
                <a:gd name="T71" fmla="*/ 1124 h 1397"/>
                <a:gd name="T72" fmla="*/ 49 w 933"/>
                <a:gd name="T73" fmla="*/ 1065 h 1397"/>
                <a:gd name="T74" fmla="*/ 28 w 933"/>
                <a:gd name="T75" fmla="*/ 1005 h 1397"/>
                <a:gd name="T76" fmla="*/ 12 w 933"/>
                <a:gd name="T77" fmla="*/ 942 h 1397"/>
                <a:gd name="T78" fmla="*/ 3 w 933"/>
                <a:gd name="T79" fmla="*/ 878 h 1397"/>
                <a:gd name="T80" fmla="*/ 0 w 933"/>
                <a:gd name="T81" fmla="*/ 810 h 1397"/>
                <a:gd name="T82" fmla="*/ 3 w 933"/>
                <a:gd name="T83" fmla="*/ 746 h 1397"/>
                <a:gd name="T84" fmla="*/ 12 w 933"/>
                <a:gd name="T85" fmla="*/ 682 h 1397"/>
                <a:gd name="T86" fmla="*/ 27 w 933"/>
                <a:gd name="T87" fmla="*/ 620 h 1397"/>
                <a:gd name="T88" fmla="*/ 47 w 933"/>
                <a:gd name="T89" fmla="*/ 560 h 1397"/>
                <a:gd name="T90" fmla="*/ 72 w 933"/>
                <a:gd name="T91" fmla="*/ 504 h 1397"/>
                <a:gd name="T92" fmla="*/ 102 w 933"/>
                <a:gd name="T93" fmla="*/ 450 h 1397"/>
                <a:gd name="T94" fmla="*/ 137 w 933"/>
                <a:gd name="T95" fmla="*/ 399 h 1397"/>
                <a:gd name="T96" fmla="*/ 176 w 933"/>
                <a:gd name="T97" fmla="*/ 352 h 1397"/>
                <a:gd name="T98" fmla="*/ 219 w 933"/>
                <a:gd name="T99" fmla="*/ 308 h 1397"/>
                <a:gd name="T100" fmla="*/ 266 w 933"/>
                <a:gd name="T101" fmla="*/ 268 h 1397"/>
                <a:gd name="T102" fmla="*/ 316 w 933"/>
                <a:gd name="T103" fmla="*/ 232 h 1397"/>
                <a:gd name="T104" fmla="*/ 369 w 933"/>
                <a:gd name="T105" fmla="*/ 201 h 1397"/>
                <a:gd name="T106" fmla="*/ 425 w 933"/>
                <a:gd name="T107" fmla="*/ 174 h 1397"/>
                <a:gd name="T108" fmla="*/ 485 w 933"/>
                <a:gd name="T109" fmla="*/ 153 h 1397"/>
                <a:gd name="T110" fmla="*/ 545 w 933"/>
                <a:gd name="T111" fmla="*/ 137 h 1397"/>
                <a:gd name="T112" fmla="*/ 608 w 933"/>
                <a:gd name="T113" fmla="*/ 127 h 1397"/>
                <a:gd name="T114" fmla="*/ 608 w 933"/>
                <a:gd name="T115" fmla="*/ 0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33" h="1397">
                  <a:moveTo>
                    <a:pt x="608" y="0"/>
                  </a:moveTo>
                  <a:lnTo>
                    <a:pt x="933" y="202"/>
                  </a:lnTo>
                  <a:lnTo>
                    <a:pt x="608" y="405"/>
                  </a:lnTo>
                  <a:lnTo>
                    <a:pt x="608" y="290"/>
                  </a:lnTo>
                  <a:lnTo>
                    <a:pt x="556" y="302"/>
                  </a:lnTo>
                  <a:lnTo>
                    <a:pt x="505" y="317"/>
                  </a:lnTo>
                  <a:lnTo>
                    <a:pt x="455" y="339"/>
                  </a:lnTo>
                  <a:lnTo>
                    <a:pt x="409" y="364"/>
                  </a:lnTo>
                  <a:lnTo>
                    <a:pt x="366" y="395"/>
                  </a:lnTo>
                  <a:lnTo>
                    <a:pt x="328" y="429"/>
                  </a:lnTo>
                  <a:lnTo>
                    <a:pt x="291" y="467"/>
                  </a:lnTo>
                  <a:lnTo>
                    <a:pt x="258" y="508"/>
                  </a:lnTo>
                  <a:lnTo>
                    <a:pt x="230" y="552"/>
                  </a:lnTo>
                  <a:lnTo>
                    <a:pt x="207" y="599"/>
                  </a:lnTo>
                  <a:lnTo>
                    <a:pt x="188" y="649"/>
                  </a:lnTo>
                  <a:lnTo>
                    <a:pt x="174" y="701"/>
                  </a:lnTo>
                  <a:lnTo>
                    <a:pt x="165" y="755"/>
                  </a:lnTo>
                  <a:lnTo>
                    <a:pt x="162" y="810"/>
                  </a:lnTo>
                  <a:lnTo>
                    <a:pt x="165" y="869"/>
                  </a:lnTo>
                  <a:lnTo>
                    <a:pt x="176" y="927"/>
                  </a:lnTo>
                  <a:lnTo>
                    <a:pt x="190" y="981"/>
                  </a:lnTo>
                  <a:lnTo>
                    <a:pt x="212" y="1034"/>
                  </a:lnTo>
                  <a:lnTo>
                    <a:pt x="239" y="1083"/>
                  </a:lnTo>
                  <a:lnTo>
                    <a:pt x="270" y="1129"/>
                  </a:lnTo>
                  <a:lnTo>
                    <a:pt x="306" y="1171"/>
                  </a:lnTo>
                  <a:lnTo>
                    <a:pt x="345" y="1209"/>
                  </a:lnTo>
                  <a:lnTo>
                    <a:pt x="389" y="1244"/>
                  </a:lnTo>
                  <a:lnTo>
                    <a:pt x="436" y="1273"/>
                  </a:lnTo>
                  <a:lnTo>
                    <a:pt x="488" y="1297"/>
                  </a:lnTo>
                  <a:lnTo>
                    <a:pt x="329" y="1397"/>
                  </a:lnTo>
                  <a:lnTo>
                    <a:pt x="276" y="1361"/>
                  </a:lnTo>
                  <a:lnTo>
                    <a:pt x="228" y="1322"/>
                  </a:lnTo>
                  <a:lnTo>
                    <a:pt x="183" y="1278"/>
                  </a:lnTo>
                  <a:lnTo>
                    <a:pt x="142" y="1229"/>
                  </a:lnTo>
                  <a:lnTo>
                    <a:pt x="107" y="1178"/>
                  </a:lnTo>
                  <a:lnTo>
                    <a:pt x="75" y="1124"/>
                  </a:lnTo>
                  <a:lnTo>
                    <a:pt x="49" y="1065"/>
                  </a:lnTo>
                  <a:lnTo>
                    <a:pt x="28" y="1005"/>
                  </a:lnTo>
                  <a:lnTo>
                    <a:pt x="12" y="942"/>
                  </a:lnTo>
                  <a:lnTo>
                    <a:pt x="3" y="878"/>
                  </a:lnTo>
                  <a:lnTo>
                    <a:pt x="0" y="810"/>
                  </a:lnTo>
                  <a:lnTo>
                    <a:pt x="3" y="746"/>
                  </a:lnTo>
                  <a:lnTo>
                    <a:pt x="12" y="682"/>
                  </a:lnTo>
                  <a:lnTo>
                    <a:pt x="27" y="620"/>
                  </a:lnTo>
                  <a:lnTo>
                    <a:pt x="47" y="560"/>
                  </a:lnTo>
                  <a:lnTo>
                    <a:pt x="72" y="504"/>
                  </a:lnTo>
                  <a:lnTo>
                    <a:pt x="102" y="450"/>
                  </a:lnTo>
                  <a:lnTo>
                    <a:pt x="137" y="399"/>
                  </a:lnTo>
                  <a:lnTo>
                    <a:pt x="176" y="352"/>
                  </a:lnTo>
                  <a:lnTo>
                    <a:pt x="219" y="308"/>
                  </a:lnTo>
                  <a:lnTo>
                    <a:pt x="266" y="268"/>
                  </a:lnTo>
                  <a:lnTo>
                    <a:pt x="316" y="232"/>
                  </a:lnTo>
                  <a:lnTo>
                    <a:pt x="369" y="201"/>
                  </a:lnTo>
                  <a:lnTo>
                    <a:pt x="425" y="174"/>
                  </a:lnTo>
                  <a:lnTo>
                    <a:pt x="485" y="153"/>
                  </a:lnTo>
                  <a:lnTo>
                    <a:pt x="545" y="137"/>
                  </a:lnTo>
                  <a:lnTo>
                    <a:pt x="608" y="127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914126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3" name="Freeform 31"/>
          <p:cNvSpPr>
            <a:spLocks/>
          </p:cNvSpPr>
          <p:nvPr/>
        </p:nvSpPr>
        <p:spPr bwMode="auto">
          <a:xfrm>
            <a:off x="1571275" y="3401872"/>
            <a:ext cx="225966" cy="241633"/>
          </a:xfrm>
          <a:custGeom>
            <a:avLst/>
            <a:gdLst>
              <a:gd name="T0" fmla="*/ 650 w 1380"/>
              <a:gd name="T1" fmla="*/ 64 h 2528"/>
              <a:gd name="T2" fmla="*/ 764 w 1380"/>
              <a:gd name="T3" fmla="*/ 710 h 2528"/>
              <a:gd name="T4" fmla="*/ 713 w 1380"/>
              <a:gd name="T5" fmla="*/ 1 h 2528"/>
              <a:gd name="T6" fmla="*/ 841 w 1380"/>
              <a:gd name="T7" fmla="*/ 15 h 2528"/>
              <a:gd name="T8" fmla="*/ 964 w 1380"/>
              <a:gd name="T9" fmla="*/ 38 h 2528"/>
              <a:gd name="T10" fmla="*/ 1071 w 1380"/>
              <a:gd name="T11" fmla="*/ 65 h 2528"/>
              <a:gd name="T12" fmla="*/ 1151 w 1380"/>
              <a:gd name="T13" fmla="*/ 89 h 2528"/>
              <a:gd name="T14" fmla="*/ 1195 w 1380"/>
              <a:gd name="T15" fmla="*/ 104 h 2528"/>
              <a:gd name="T16" fmla="*/ 1219 w 1380"/>
              <a:gd name="T17" fmla="*/ 118 h 2528"/>
              <a:gd name="T18" fmla="*/ 1247 w 1380"/>
              <a:gd name="T19" fmla="*/ 137 h 2528"/>
              <a:gd name="T20" fmla="*/ 1268 w 1380"/>
              <a:gd name="T21" fmla="*/ 166 h 2528"/>
              <a:gd name="T22" fmla="*/ 1277 w 1380"/>
              <a:gd name="T23" fmla="*/ 196 h 2528"/>
              <a:gd name="T24" fmla="*/ 1281 w 1380"/>
              <a:gd name="T25" fmla="*/ 208 h 2528"/>
              <a:gd name="T26" fmla="*/ 1376 w 1380"/>
              <a:gd name="T27" fmla="*/ 1145 h 2528"/>
              <a:gd name="T28" fmla="*/ 1337 w 1380"/>
              <a:gd name="T29" fmla="*/ 1205 h 2528"/>
              <a:gd name="T30" fmla="*/ 1271 w 1380"/>
              <a:gd name="T31" fmla="*/ 1233 h 2528"/>
              <a:gd name="T32" fmla="*/ 1231 w 1380"/>
              <a:gd name="T33" fmla="*/ 1231 h 2528"/>
              <a:gd name="T34" fmla="*/ 1166 w 1380"/>
              <a:gd name="T35" fmla="*/ 1194 h 2528"/>
              <a:gd name="T36" fmla="*/ 1135 w 1380"/>
              <a:gd name="T37" fmla="*/ 1124 h 2528"/>
              <a:gd name="T38" fmla="*/ 1011 w 1380"/>
              <a:gd name="T39" fmla="*/ 1147 h 2528"/>
              <a:gd name="T40" fmla="*/ 1101 w 1380"/>
              <a:gd name="T41" fmla="*/ 2427 h 2528"/>
              <a:gd name="T42" fmla="*/ 1053 w 1380"/>
              <a:gd name="T43" fmla="*/ 2496 h 2528"/>
              <a:gd name="T44" fmla="*/ 973 w 1380"/>
              <a:gd name="T45" fmla="*/ 2528 h 2528"/>
              <a:gd name="T46" fmla="*/ 933 w 1380"/>
              <a:gd name="T47" fmla="*/ 2525 h 2528"/>
              <a:gd name="T48" fmla="*/ 860 w 1380"/>
              <a:gd name="T49" fmla="*/ 2490 h 2528"/>
              <a:gd name="T50" fmla="*/ 818 w 1380"/>
              <a:gd name="T51" fmla="*/ 2421 h 2528"/>
              <a:gd name="T52" fmla="*/ 705 w 1380"/>
              <a:gd name="T53" fmla="*/ 1296 h 2528"/>
              <a:gd name="T54" fmla="*/ 643 w 1380"/>
              <a:gd name="T55" fmla="*/ 1300 h 2528"/>
              <a:gd name="T56" fmla="*/ 517 w 1380"/>
              <a:gd name="T57" fmla="*/ 2392 h 2528"/>
              <a:gd name="T58" fmla="*/ 487 w 1380"/>
              <a:gd name="T59" fmla="*/ 2470 h 2528"/>
              <a:gd name="T60" fmla="*/ 424 w 1380"/>
              <a:gd name="T61" fmla="*/ 2518 h 2528"/>
              <a:gd name="T62" fmla="*/ 363 w 1380"/>
              <a:gd name="T63" fmla="*/ 2528 h 2528"/>
              <a:gd name="T64" fmla="*/ 300 w 1380"/>
              <a:gd name="T65" fmla="*/ 2512 h 2528"/>
              <a:gd name="T66" fmla="*/ 239 w 1380"/>
              <a:gd name="T67" fmla="*/ 2453 h 2528"/>
              <a:gd name="T68" fmla="*/ 221 w 1380"/>
              <a:gd name="T69" fmla="*/ 2368 h 2528"/>
              <a:gd name="T70" fmla="*/ 306 w 1380"/>
              <a:gd name="T71" fmla="*/ 1829 h 2528"/>
              <a:gd name="T72" fmla="*/ 341 w 1380"/>
              <a:gd name="T73" fmla="*/ 1780 h 2528"/>
              <a:gd name="T74" fmla="*/ 387 w 1380"/>
              <a:gd name="T75" fmla="*/ 1698 h 2528"/>
              <a:gd name="T76" fmla="*/ 427 w 1380"/>
              <a:gd name="T77" fmla="*/ 1598 h 2528"/>
              <a:gd name="T78" fmla="*/ 450 w 1380"/>
              <a:gd name="T79" fmla="*/ 1509 h 2528"/>
              <a:gd name="T80" fmla="*/ 459 w 1380"/>
              <a:gd name="T81" fmla="*/ 1446 h 2528"/>
              <a:gd name="T82" fmla="*/ 463 w 1380"/>
              <a:gd name="T83" fmla="*/ 1310 h 2528"/>
              <a:gd name="T84" fmla="*/ 450 w 1380"/>
              <a:gd name="T85" fmla="*/ 1202 h 2528"/>
              <a:gd name="T86" fmla="*/ 438 w 1380"/>
              <a:gd name="T87" fmla="*/ 1150 h 2528"/>
              <a:gd name="T88" fmla="*/ 403 w 1380"/>
              <a:gd name="T89" fmla="*/ 1049 h 2528"/>
              <a:gd name="T90" fmla="*/ 362 w 1380"/>
              <a:gd name="T91" fmla="*/ 966 h 2528"/>
              <a:gd name="T92" fmla="*/ 319 w 1380"/>
              <a:gd name="T93" fmla="*/ 304 h 2528"/>
              <a:gd name="T94" fmla="*/ 196 w 1380"/>
              <a:gd name="T95" fmla="*/ 764 h 2528"/>
              <a:gd name="T96" fmla="*/ 78 w 1380"/>
              <a:gd name="T97" fmla="*/ 678 h 2528"/>
              <a:gd name="T98" fmla="*/ 18 w 1380"/>
              <a:gd name="T99" fmla="*/ 646 h 2528"/>
              <a:gd name="T100" fmla="*/ 50 w 1380"/>
              <a:gd name="T101" fmla="*/ 203 h 2528"/>
              <a:gd name="T102" fmla="*/ 54 w 1380"/>
              <a:gd name="T103" fmla="*/ 192 h 2528"/>
              <a:gd name="T104" fmla="*/ 65 w 1380"/>
              <a:gd name="T105" fmla="*/ 159 h 2528"/>
              <a:gd name="T106" fmla="*/ 82 w 1380"/>
              <a:gd name="T107" fmla="*/ 139 h 2528"/>
              <a:gd name="T108" fmla="*/ 110 w 1380"/>
              <a:gd name="T109" fmla="*/ 118 h 2528"/>
              <a:gd name="T110" fmla="*/ 133 w 1380"/>
              <a:gd name="T111" fmla="*/ 104 h 2528"/>
              <a:gd name="T112" fmla="*/ 177 w 1380"/>
              <a:gd name="T113" fmla="*/ 89 h 2528"/>
              <a:gd name="T114" fmla="*/ 258 w 1380"/>
              <a:gd name="T115" fmla="*/ 65 h 2528"/>
              <a:gd name="T116" fmla="*/ 365 w 1380"/>
              <a:gd name="T117" fmla="*/ 38 h 2528"/>
              <a:gd name="T118" fmla="*/ 489 w 1380"/>
              <a:gd name="T119" fmla="*/ 14 h 2528"/>
              <a:gd name="T120" fmla="*/ 617 w 1380"/>
              <a:gd name="T121" fmla="*/ 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80" h="2528">
                <a:moveTo>
                  <a:pt x="617" y="0"/>
                </a:moveTo>
                <a:lnTo>
                  <a:pt x="649" y="64"/>
                </a:lnTo>
                <a:lnTo>
                  <a:pt x="650" y="64"/>
                </a:lnTo>
                <a:lnTo>
                  <a:pt x="566" y="710"/>
                </a:lnTo>
                <a:lnTo>
                  <a:pt x="664" y="883"/>
                </a:lnTo>
                <a:lnTo>
                  <a:pt x="764" y="710"/>
                </a:lnTo>
                <a:lnTo>
                  <a:pt x="680" y="64"/>
                </a:lnTo>
                <a:lnTo>
                  <a:pt x="681" y="64"/>
                </a:lnTo>
                <a:lnTo>
                  <a:pt x="713" y="1"/>
                </a:lnTo>
                <a:lnTo>
                  <a:pt x="756" y="4"/>
                </a:lnTo>
                <a:lnTo>
                  <a:pt x="798" y="9"/>
                </a:lnTo>
                <a:lnTo>
                  <a:pt x="841" y="15"/>
                </a:lnTo>
                <a:lnTo>
                  <a:pt x="883" y="21"/>
                </a:lnTo>
                <a:lnTo>
                  <a:pt x="925" y="30"/>
                </a:lnTo>
                <a:lnTo>
                  <a:pt x="964" y="38"/>
                </a:lnTo>
                <a:lnTo>
                  <a:pt x="1003" y="47"/>
                </a:lnTo>
                <a:lnTo>
                  <a:pt x="1038" y="56"/>
                </a:lnTo>
                <a:lnTo>
                  <a:pt x="1071" y="65"/>
                </a:lnTo>
                <a:lnTo>
                  <a:pt x="1101" y="74"/>
                </a:lnTo>
                <a:lnTo>
                  <a:pt x="1128" y="82"/>
                </a:lnTo>
                <a:lnTo>
                  <a:pt x="1151" y="89"/>
                </a:lnTo>
                <a:lnTo>
                  <a:pt x="1171" y="96"/>
                </a:lnTo>
                <a:lnTo>
                  <a:pt x="1186" y="101"/>
                </a:lnTo>
                <a:lnTo>
                  <a:pt x="1195" y="104"/>
                </a:lnTo>
                <a:lnTo>
                  <a:pt x="1201" y="106"/>
                </a:lnTo>
                <a:lnTo>
                  <a:pt x="1210" y="111"/>
                </a:lnTo>
                <a:lnTo>
                  <a:pt x="1219" y="118"/>
                </a:lnTo>
                <a:lnTo>
                  <a:pt x="1229" y="122"/>
                </a:lnTo>
                <a:lnTo>
                  <a:pt x="1237" y="128"/>
                </a:lnTo>
                <a:lnTo>
                  <a:pt x="1247" y="137"/>
                </a:lnTo>
                <a:lnTo>
                  <a:pt x="1255" y="149"/>
                </a:lnTo>
                <a:lnTo>
                  <a:pt x="1261" y="157"/>
                </a:lnTo>
                <a:lnTo>
                  <a:pt x="1268" y="166"/>
                </a:lnTo>
                <a:lnTo>
                  <a:pt x="1272" y="178"/>
                </a:lnTo>
                <a:lnTo>
                  <a:pt x="1276" y="192"/>
                </a:lnTo>
                <a:lnTo>
                  <a:pt x="1277" y="196"/>
                </a:lnTo>
                <a:lnTo>
                  <a:pt x="1279" y="199"/>
                </a:lnTo>
                <a:lnTo>
                  <a:pt x="1280" y="203"/>
                </a:lnTo>
                <a:lnTo>
                  <a:pt x="1281" y="208"/>
                </a:lnTo>
                <a:lnTo>
                  <a:pt x="1380" y="1097"/>
                </a:lnTo>
                <a:lnTo>
                  <a:pt x="1380" y="1122"/>
                </a:lnTo>
                <a:lnTo>
                  <a:pt x="1376" y="1145"/>
                </a:lnTo>
                <a:lnTo>
                  <a:pt x="1367" y="1167"/>
                </a:lnTo>
                <a:lnTo>
                  <a:pt x="1354" y="1187"/>
                </a:lnTo>
                <a:lnTo>
                  <a:pt x="1337" y="1205"/>
                </a:lnTo>
                <a:lnTo>
                  <a:pt x="1318" y="1218"/>
                </a:lnTo>
                <a:lnTo>
                  <a:pt x="1295" y="1228"/>
                </a:lnTo>
                <a:lnTo>
                  <a:pt x="1271" y="1233"/>
                </a:lnTo>
                <a:lnTo>
                  <a:pt x="1263" y="1234"/>
                </a:lnTo>
                <a:lnTo>
                  <a:pt x="1257" y="1234"/>
                </a:lnTo>
                <a:lnTo>
                  <a:pt x="1231" y="1231"/>
                </a:lnTo>
                <a:lnTo>
                  <a:pt x="1207" y="1224"/>
                </a:lnTo>
                <a:lnTo>
                  <a:pt x="1185" y="1211"/>
                </a:lnTo>
                <a:lnTo>
                  <a:pt x="1166" y="1194"/>
                </a:lnTo>
                <a:lnTo>
                  <a:pt x="1151" y="1173"/>
                </a:lnTo>
                <a:lnTo>
                  <a:pt x="1140" y="1150"/>
                </a:lnTo>
                <a:lnTo>
                  <a:pt x="1135" y="1124"/>
                </a:lnTo>
                <a:lnTo>
                  <a:pt x="1045" y="314"/>
                </a:lnTo>
                <a:lnTo>
                  <a:pt x="1011" y="304"/>
                </a:lnTo>
                <a:lnTo>
                  <a:pt x="1011" y="1147"/>
                </a:lnTo>
                <a:lnTo>
                  <a:pt x="1108" y="2368"/>
                </a:lnTo>
                <a:lnTo>
                  <a:pt x="1107" y="2399"/>
                </a:lnTo>
                <a:lnTo>
                  <a:pt x="1101" y="2427"/>
                </a:lnTo>
                <a:lnTo>
                  <a:pt x="1090" y="2453"/>
                </a:lnTo>
                <a:lnTo>
                  <a:pt x="1074" y="2476"/>
                </a:lnTo>
                <a:lnTo>
                  <a:pt x="1053" y="2496"/>
                </a:lnTo>
                <a:lnTo>
                  <a:pt x="1030" y="2512"/>
                </a:lnTo>
                <a:lnTo>
                  <a:pt x="1003" y="2522"/>
                </a:lnTo>
                <a:lnTo>
                  <a:pt x="973" y="2528"/>
                </a:lnTo>
                <a:lnTo>
                  <a:pt x="967" y="2528"/>
                </a:lnTo>
                <a:lnTo>
                  <a:pt x="961" y="2528"/>
                </a:lnTo>
                <a:lnTo>
                  <a:pt x="933" y="2525"/>
                </a:lnTo>
                <a:lnTo>
                  <a:pt x="906" y="2518"/>
                </a:lnTo>
                <a:lnTo>
                  <a:pt x="882" y="2505"/>
                </a:lnTo>
                <a:lnTo>
                  <a:pt x="860" y="2490"/>
                </a:lnTo>
                <a:lnTo>
                  <a:pt x="842" y="2470"/>
                </a:lnTo>
                <a:lnTo>
                  <a:pt x="828" y="2447"/>
                </a:lnTo>
                <a:lnTo>
                  <a:pt x="818" y="2421"/>
                </a:lnTo>
                <a:lnTo>
                  <a:pt x="813" y="2392"/>
                </a:lnTo>
                <a:lnTo>
                  <a:pt x="724" y="1288"/>
                </a:lnTo>
                <a:lnTo>
                  <a:pt x="705" y="1296"/>
                </a:lnTo>
                <a:lnTo>
                  <a:pt x="685" y="1300"/>
                </a:lnTo>
                <a:lnTo>
                  <a:pt x="664" y="1301"/>
                </a:lnTo>
                <a:lnTo>
                  <a:pt x="643" y="1300"/>
                </a:lnTo>
                <a:lnTo>
                  <a:pt x="624" y="1296"/>
                </a:lnTo>
                <a:lnTo>
                  <a:pt x="605" y="1288"/>
                </a:lnTo>
                <a:lnTo>
                  <a:pt x="517" y="2392"/>
                </a:lnTo>
                <a:lnTo>
                  <a:pt x="512" y="2421"/>
                </a:lnTo>
                <a:lnTo>
                  <a:pt x="501" y="2446"/>
                </a:lnTo>
                <a:lnTo>
                  <a:pt x="487" y="2470"/>
                </a:lnTo>
                <a:lnTo>
                  <a:pt x="469" y="2490"/>
                </a:lnTo>
                <a:lnTo>
                  <a:pt x="448" y="2505"/>
                </a:lnTo>
                <a:lnTo>
                  <a:pt x="424" y="2518"/>
                </a:lnTo>
                <a:lnTo>
                  <a:pt x="396" y="2525"/>
                </a:lnTo>
                <a:lnTo>
                  <a:pt x="369" y="2528"/>
                </a:lnTo>
                <a:lnTo>
                  <a:pt x="363" y="2528"/>
                </a:lnTo>
                <a:lnTo>
                  <a:pt x="357" y="2528"/>
                </a:lnTo>
                <a:lnTo>
                  <a:pt x="327" y="2522"/>
                </a:lnTo>
                <a:lnTo>
                  <a:pt x="300" y="2512"/>
                </a:lnTo>
                <a:lnTo>
                  <a:pt x="276" y="2496"/>
                </a:lnTo>
                <a:lnTo>
                  <a:pt x="256" y="2476"/>
                </a:lnTo>
                <a:lnTo>
                  <a:pt x="239" y="2453"/>
                </a:lnTo>
                <a:lnTo>
                  <a:pt x="228" y="2427"/>
                </a:lnTo>
                <a:lnTo>
                  <a:pt x="221" y="2399"/>
                </a:lnTo>
                <a:lnTo>
                  <a:pt x="221" y="2368"/>
                </a:lnTo>
                <a:lnTo>
                  <a:pt x="260" y="1884"/>
                </a:lnTo>
                <a:lnTo>
                  <a:pt x="283" y="1857"/>
                </a:lnTo>
                <a:lnTo>
                  <a:pt x="306" y="1829"/>
                </a:lnTo>
                <a:lnTo>
                  <a:pt x="313" y="1822"/>
                </a:lnTo>
                <a:lnTo>
                  <a:pt x="318" y="1813"/>
                </a:lnTo>
                <a:lnTo>
                  <a:pt x="341" y="1780"/>
                </a:lnTo>
                <a:lnTo>
                  <a:pt x="362" y="1745"/>
                </a:lnTo>
                <a:lnTo>
                  <a:pt x="369" y="1731"/>
                </a:lnTo>
                <a:lnTo>
                  <a:pt x="387" y="1698"/>
                </a:lnTo>
                <a:lnTo>
                  <a:pt x="403" y="1662"/>
                </a:lnTo>
                <a:lnTo>
                  <a:pt x="413" y="1636"/>
                </a:lnTo>
                <a:lnTo>
                  <a:pt x="427" y="1598"/>
                </a:lnTo>
                <a:lnTo>
                  <a:pt x="438" y="1561"/>
                </a:lnTo>
                <a:lnTo>
                  <a:pt x="441" y="1548"/>
                </a:lnTo>
                <a:lnTo>
                  <a:pt x="450" y="1509"/>
                </a:lnTo>
                <a:lnTo>
                  <a:pt x="456" y="1470"/>
                </a:lnTo>
                <a:lnTo>
                  <a:pt x="458" y="1457"/>
                </a:lnTo>
                <a:lnTo>
                  <a:pt x="459" y="1446"/>
                </a:lnTo>
                <a:lnTo>
                  <a:pt x="463" y="1401"/>
                </a:lnTo>
                <a:lnTo>
                  <a:pt x="465" y="1355"/>
                </a:lnTo>
                <a:lnTo>
                  <a:pt x="463" y="1310"/>
                </a:lnTo>
                <a:lnTo>
                  <a:pt x="459" y="1265"/>
                </a:lnTo>
                <a:lnTo>
                  <a:pt x="456" y="1241"/>
                </a:lnTo>
                <a:lnTo>
                  <a:pt x="450" y="1202"/>
                </a:lnTo>
                <a:lnTo>
                  <a:pt x="441" y="1163"/>
                </a:lnTo>
                <a:lnTo>
                  <a:pt x="439" y="1156"/>
                </a:lnTo>
                <a:lnTo>
                  <a:pt x="438" y="1150"/>
                </a:lnTo>
                <a:lnTo>
                  <a:pt x="427" y="1111"/>
                </a:lnTo>
                <a:lnTo>
                  <a:pt x="413" y="1075"/>
                </a:lnTo>
                <a:lnTo>
                  <a:pt x="403" y="1049"/>
                </a:lnTo>
                <a:lnTo>
                  <a:pt x="387" y="1013"/>
                </a:lnTo>
                <a:lnTo>
                  <a:pt x="369" y="978"/>
                </a:lnTo>
                <a:lnTo>
                  <a:pt x="362" y="966"/>
                </a:lnTo>
                <a:lnTo>
                  <a:pt x="342" y="932"/>
                </a:lnTo>
                <a:lnTo>
                  <a:pt x="319" y="900"/>
                </a:lnTo>
                <a:lnTo>
                  <a:pt x="319" y="304"/>
                </a:lnTo>
                <a:lnTo>
                  <a:pt x="285" y="314"/>
                </a:lnTo>
                <a:lnTo>
                  <a:pt x="231" y="797"/>
                </a:lnTo>
                <a:lnTo>
                  <a:pt x="196" y="764"/>
                </a:lnTo>
                <a:lnTo>
                  <a:pt x="159" y="733"/>
                </a:lnTo>
                <a:lnTo>
                  <a:pt x="119" y="704"/>
                </a:lnTo>
                <a:lnTo>
                  <a:pt x="78" y="678"/>
                </a:lnTo>
                <a:lnTo>
                  <a:pt x="38" y="653"/>
                </a:lnTo>
                <a:lnTo>
                  <a:pt x="36" y="654"/>
                </a:lnTo>
                <a:lnTo>
                  <a:pt x="18" y="646"/>
                </a:lnTo>
                <a:lnTo>
                  <a:pt x="0" y="639"/>
                </a:lnTo>
                <a:lnTo>
                  <a:pt x="49" y="208"/>
                </a:lnTo>
                <a:lnTo>
                  <a:pt x="50" y="203"/>
                </a:lnTo>
                <a:lnTo>
                  <a:pt x="51" y="199"/>
                </a:lnTo>
                <a:lnTo>
                  <a:pt x="52" y="196"/>
                </a:lnTo>
                <a:lnTo>
                  <a:pt x="54" y="192"/>
                </a:lnTo>
                <a:lnTo>
                  <a:pt x="57" y="178"/>
                </a:lnTo>
                <a:lnTo>
                  <a:pt x="62" y="165"/>
                </a:lnTo>
                <a:lnTo>
                  <a:pt x="65" y="159"/>
                </a:lnTo>
                <a:lnTo>
                  <a:pt x="70" y="154"/>
                </a:lnTo>
                <a:lnTo>
                  <a:pt x="74" y="149"/>
                </a:lnTo>
                <a:lnTo>
                  <a:pt x="82" y="139"/>
                </a:lnTo>
                <a:lnTo>
                  <a:pt x="92" y="128"/>
                </a:lnTo>
                <a:lnTo>
                  <a:pt x="101" y="122"/>
                </a:lnTo>
                <a:lnTo>
                  <a:pt x="110" y="118"/>
                </a:lnTo>
                <a:lnTo>
                  <a:pt x="120" y="111"/>
                </a:lnTo>
                <a:lnTo>
                  <a:pt x="129" y="106"/>
                </a:lnTo>
                <a:lnTo>
                  <a:pt x="133" y="104"/>
                </a:lnTo>
                <a:lnTo>
                  <a:pt x="144" y="101"/>
                </a:lnTo>
                <a:lnTo>
                  <a:pt x="159" y="96"/>
                </a:lnTo>
                <a:lnTo>
                  <a:pt x="177" y="89"/>
                </a:lnTo>
                <a:lnTo>
                  <a:pt x="202" y="82"/>
                </a:lnTo>
                <a:lnTo>
                  <a:pt x="228" y="74"/>
                </a:lnTo>
                <a:lnTo>
                  <a:pt x="258" y="65"/>
                </a:lnTo>
                <a:lnTo>
                  <a:pt x="292" y="56"/>
                </a:lnTo>
                <a:lnTo>
                  <a:pt x="327" y="47"/>
                </a:lnTo>
                <a:lnTo>
                  <a:pt x="365" y="38"/>
                </a:lnTo>
                <a:lnTo>
                  <a:pt x="405" y="30"/>
                </a:lnTo>
                <a:lnTo>
                  <a:pt x="446" y="21"/>
                </a:lnTo>
                <a:lnTo>
                  <a:pt x="489" y="14"/>
                </a:lnTo>
                <a:lnTo>
                  <a:pt x="531" y="9"/>
                </a:lnTo>
                <a:lnTo>
                  <a:pt x="574" y="3"/>
                </a:lnTo>
                <a:lnTo>
                  <a:pt x="61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04" name="Freeform 29"/>
          <p:cNvSpPr>
            <a:spLocks/>
          </p:cNvSpPr>
          <p:nvPr/>
        </p:nvSpPr>
        <p:spPr bwMode="auto">
          <a:xfrm>
            <a:off x="1629552" y="3335541"/>
            <a:ext cx="108946" cy="58102"/>
          </a:xfrm>
          <a:custGeom>
            <a:avLst/>
            <a:gdLst>
              <a:gd name="T0" fmla="*/ 312 w 625"/>
              <a:gd name="T1" fmla="*/ 0 h 684"/>
              <a:gd name="T2" fmla="*/ 355 w 625"/>
              <a:gd name="T3" fmla="*/ 2 h 684"/>
              <a:gd name="T4" fmla="*/ 396 w 625"/>
              <a:gd name="T5" fmla="*/ 11 h 684"/>
              <a:gd name="T6" fmla="*/ 434 w 625"/>
              <a:gd name="T7" fmla="*/ 24 h 684"/>
              <a:gd name="T8" fmla="*/ 471 w 625"/>
              <a:gd name="T9" fmla="*/ 42 h 684"/>
              <a:gd name="T10" fmla="*/ 503 w 625"/>
              <a:gd name="T11" fmla="*/ 65 h 684"/>
              <a:gd name="T12" fmla="*/ 533 w 625"/>
              <a:gd name="T13" fmla="*/ 91 h 684"/>
              <a:gd name="T14" fmla="*/ 560 w 625"/>
              <a:gd name="T15" fmla="*/ 122 h 684"/>
              <a:gd name="T16" fmla="*/ 583 w 625"/>
              <a:gd name="T17" fmla="*/ 154 h 684"/>
              <a:gd name="T18" fmla="*/ 600 w 625"/>
              <a:gd name="T19" fmla="*/ 191 h 684"/>
              <a:gd name="T20" fmla="*/ 614 w 625"/>
              <a:gd name="T21" fmla="*/ 229 h 684"/>
              <a:gd name="T22" fmla="*/ 622 w 625"/>
              <a:gd name="T23" fmla="*/ 269 h 684"/>
              <a:gd name="T24" fmla="*/ 625 w 625"/>
              <a:gd name="T25" fmla="*/ 312 h 684"/>
              <a:gd name="T26" fmla="*/ 622 w 625"/>
              <a:gd name="T27" fmla="*/ 352 h 684"/>
              <a:gd name="T28" fmla="*/ 615 w 625"/>
              <a:gd name="T29" fmla="*/ 393 h 684"/>
              <a:gd name="T30" fmla="*/ 604 w 625"/>
              <a:gd name="T31" fmla="*/ 433 h 684"/>
              <a:gd name="T32" fmla="*/ 588 w 625"/>
              <a:gd name="T33" fmla="*/ 473 h 684"/>
              <a:gd name="T34" fmla="*/ 569 w 625"/>
              <a:gd name="T35" fmla="*/ 510 h 684"/>
              <a:gd name="T36" fmla="*/ 546 w 625"/>
              <a:gd name="T37" fmla="*/ 546 h 684"/>
              <a:gd name="T38" fmla="*/ 520 w 625"/>
              <a:gd name="T39" fmla="*/ 578 h 684"/>
              <a:gd name="T40" fmla="*/ 490 w 625"/>
              <a:gd name="T41" fmla="*/ 609 h 684"/>
              <a:gd name="T42" fmla="*/ 459 w 625"/>
              <a:gd name="T43" fmla="*/ 634 h 684"/>
              <a:gd name="T44" fmla="*/ 426 w 625"/>
              <a:gd name="T45" fmla="*/ 655 h 684"/>
              <a:gd name="T46" fmla="*/ 390 w 625"/>
              <a:gd name="T47" fmla="*/ 671 h 684"/>
              <a:gd name="T48" fmla="*/ 352 w 625"/>
              <a:gd name="T49" fmla="*/ 681 h 684"/>
              <a:gd name="T50" fmla="*/ 312 w 625"/>
              <a:gd name="T51" fmla="*/ 684 h 684"/>
              <a:gd name="T52" fmla="*/ 274 w 625"/>
              <a:gd name="T53" fmla="*/ 681 h 684"/>
              <a:gd name="T54" fmla="*/ 236 w 625"/>
              <a:gd name="T55" fmla="*/ 671 h 684"/>
              <a:gd name="T56" fmla="*/ 200 w 625"/>
              <a:gd name="T57" fmla="*/ 655 h 684"/>
              <a:gd name="T58" fmla="*/ 166 w 625"/>
              <a:gd name="T59" fmla="*/ 634 h 684"/>
              <a:gd name="T60" fmla="*/ 134 w 625"/>
              <a:gd name="T61" fmla="*/ 609 h 684"/>
              <a:gd name="T62" fmla="*/ 105 w 625"/>
              <a:gd name="T63" fmla="*/ 578 h 684"/>
              <a:gd name="T64" fmla="*/ 79 w 625"/>
              <a:gd name="T65" fmla="*/ 546 h 684"/>
              <a:gd name="T66" fmla="*/ 57 w 625"/>
              <a:gd name="T67" fmla="*/ 510 h 684"/>
              <a:gd name="T68" fmla="*/ 37 w 625"/>
              <a:gd name="T69" fmla="*/ 473 h 684"/>
              <a:gd name="T70" fmla="*/ 21 w 625"/>
              <a:gd name="T71" fmla="*/ 433 h 684"/>
              <a:gd name="T72" fmla="*/ 10 w 625"/>
              <a:gd name="T73" fmla="*/ 393 h 684"/>
              <a:gd name="T74" fmla="*/ 2 w 625"/>
              <a:gd name="T75" fmla="*/ 352 h 684"/>
              <a:gd name="T76" fmla="*/ 0 w 625"/>
              <a:gd name="T77" fmla="*/ 312 h 684"/>
              <a:gd name="T78" fmla="*/ 3 w 625"/>
              <a:gd name="T79" fmla="*/ 269 h 684"/>
              <a:gd name="T80" fmla="*/ 12 w 625"/>
              <a:gd name="T81" fmla="*/ 229 h 684"/>
              <a:gd name="T82" fmla="*/ 25 w 625"/>
              <a:gd name="T83" fmla="*/ 191 h 684"/>
              <a:gd name="T84" fmla="*/ 43 w 625"/>
              <a:gd name="T85" fmla="*/ 154 h 684"/>
              <a:gd name="T86" fmla="*/ 65 w 625"/>
              <a:gd name="T87" fmla="*/ 122 h 684"/>
              <a:gd name="T88" fmla="*/ 91 w 625"/>
              <a:gd name="T89" fmla="*/ 91 h 684"/>
              <a:gd name="T90" fmla="*/ 122 w 625"/>
              <a:gd name="T91" fmla="*/ 65 h 684"/>
              <a:gd name="T92" fmla="*/ 155 w 625"/>
              <a:gd name="T93" fmla="*/ 42 h 684"/>
              <a:gd name="T94" fmla="*/ 191 w 625"/>
              <a:gd name="T95" fmla="*/ 24 h 684"/>
              <a:gd name="T96" fmla="*/ 230 w 625"/>
              <a:gd name="T97" fmla="*/ 11 h 684"/>
              <a:gd name="T98" fmla="*/ 271 w 625"/>
              <a:gd name="T99" fmla="*/ 2 h 684"/>
              <a:gd name="T100" fmla="*/ 312 w 625"/>
              <a:gd name="T101" fmla="*/ 0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25" h="684">
                <a:moveTo>
                  <a:pt x="312" y="0"/>
                </a:moveTo>
                <a:lnTo>
                  <a:pt x="355" y="2"/>
                </a:lnTo>
                <a:lnTo>
                  <a:pt x="396" y="11"/>
                </a:lnTo>
                <a:lnTo>
                  <a:pt x="434" y="24"/>
                </a:lnTo>
                <a:lnTo>
                  <a:pt x="471" y="42"/>
                </a:lnTo>
                <a:lnTo>
                  <a:pt x="503" y="65"/>
                </a:lnTo>
                <a:lnTo>
                  <a:pt x="533" y="91"/>
                </a:lnTo>
                <a:lnTo>
                  <a:pt x="560" y="122"/>
                </a:lnTo>
                <a:lnTo>
                  <a:pt x="583" y="154"/>
                </a:lnTo>
                <a:lnTo>
                  <a:pt x="600" y="191"/>
                </a:lnTo>
                <a:lnTo>
                  <a:pt x="614" y="229"/>
                </a:lnTo>
                <a:lnTo>
                  <a:pt x="622" y="269"/>
                </a:lnTo>
                <a:lnTo>
                  <a:pt x="625" y="312"/>
                </a:lnTo>
                <a:lnTo>
                  <a:pt x="622" y="352"/>
                </a:lnTo>
                <a:lnTo>
                  <a:pt x="615" y="393"/>
                </a:lnTo>
                <a:lnTo>
                  <a:pt x="604" y="433"/>
                </a:lnTo>
                <a:lnTo>
                  <a:pt x="588" y="473"/>
                </a:lnTo>
                <a:lnTo>
                  <a:pt x="569" y="510"/>
                </a:lnTo>
                <a:lnTo>
                  <a:pt x="546" y="546"/>
                </a:lnTo>
                <a:lnTo>
                  <a:pt x="520" y="578"/>
                </a:lnTo>
                <a:lnTo>
                  <a:pt x="490" y="609"/>
                </a:lnTo>
                <a:lnTo>
                  <a:pt x="459" y="634"/>
                </a:lnTo>
                <a:lnTo>
                  <a:pt x="426" y="655"/>
                </a:lnTo>
                <a:lnTo>
                  <a:pt x="390" y="671"/>
                </a:lnTo>
                <a:lnTo>
                  <a:pt x="352" y="681"/>
                </a:lnTo>
                <a:lnTo>
                  <a:pt x="312" y="684"/>
                </a:lnTo>
                <a:lnTo>
                  <a:pt x="274" y="681"/>
                </a:lnTo>
                <a:lnTo>
                  <a:pt x="236" y="671"/>
                </a:lnTo>
                <a:lnTo>
                  <a:pt x="200" y="655"/>
                </a:lnTo>
                <a:lnTo>
                  <a:pt x="166" y="634"/>
                </a:lnTo>
                <a:lnTo>
                  <a:pt x="134" y="609"/>
                </a:lnTo>
                <a:lnTo>
                  <a:pt x="105" y="578"/>
                </a:lnTo>
                <a:lnTo>
                  <a:pt x="79" y="546"/>
                </a:lnTo>
                <a:lnTo>
                  <a:pt x="57" y="510"/>
                </a:lnTo>
                <a:lnTo>
                  <a:pt x="37" y="473"/>
                </a:lnTo>
                <a:lnTo>
                  <a:pt x="21" y="433"/>
                </a:lnTo>
                <a:lnTo>
                  <a:pt x="10" y="393"/>
                </a:lnTo>
                <a:lnTo>
                  <a:pt x="2" y="352"/>
                </a:lnTo>
                <a:lnTo>
                  <a:pt x="0" y="312"/>
                </a:lnTo>
                <a:lnTo>
                  <a:pt x="3" y="269"/>
                </a:lnTo>
                <a:lnTo>
                  <a:pt x="12" y="229"/>
                </a:lnTo>
                <a:lnTo>
                  <a:pt x="25" y="191"/>
                </a:lnTo>
                <a:lnTo>
                  <a:pt x="43" y="154"/>
                </a:lnTo>
                <a:lnTo>
                  <a:pt x="65" y="122"/>
                </a:lnTo>
                <a:lnTo>
                  <a:pt x="91" y="91"/>
                </a:lnTo>
                <a:lnTo>
                  <a:pt x="122" y="65"/>
                </a:lnTo>
                <a:lnTo>
                  <a:pt x="155" y="42"/>
                </a:lnTo>
                <a:lnTo>
                  <a:pt x="191" y="24"/>
                </a:lnTo>
                <a:lnTo>
                  <a:pt x="230" y="11"/>
                </a:lnTo>
                <a:lnTo>
                  <a:pt x="271" y="2"/>
                </a:lnTo>
                <a:lnTo>
                  <a:pt x="31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05" name="Freeform 28"/>
          <p:cNvSpPr>
            <a:spLocks/>
          </p:cNvSpPr>
          <p:nvPr/>
        </p:nvSpPr>
        <p:spPr bwMode="auto">
          <a:xfrm>
            <a:off x="1411907" y="3345703"/>
            <a:ext cx="99417" cy="60013"/>
          </a:xfrm>
          <a:custGeom>
            <a:avLst/>
            <a:gdLst>
              <a:gd name="T0" fmla="*/ 313 w 625"/>
              <a:gd name="T1" fmla="*/ 0 h 684"/>
              <a:gd name="T2" fmla="*/ 355 w 625"/>
              <a:gd name="T3" fmla="*/ 2 h 684"/>
              <a:gd name="T4" fmla="*/ 396 w 625"/>
              <a:gd name="T5" fmla="*/ 11 h 684"/>
              <a:gd name="T6" fmla="*/ 435 w 625"/>
              <a:gd name="T7" fmla="*/ 24 h 684"/>
              <a:gd name="T8" fmla="*/ 470 w 625"/>
              <a:gd name="T9" fmla="*/ 42 h 684"/>
              <a:gd name="T10" fmla="*/ 504 w 625"/>
              <a:gd name="T11" fmla="*/ 65 h 684"/>
              <a:gd name="T12" fmla="*/ 533 w 625"/>
              <a:gd name="T13" fmla="*/ 91 h 684"/>
              <a:gd name="T14" fmla="*/ 559 w 625"/>
              <a:gd name="T15" fmla="*/ 122 h 684"/>
              <a:gd name="T16" fmla="*/ 582 w 625"/>
              <a:gd name="T17" fmla="*/ 154 h 684"/>
              <a:gd name="T18" fmla="*/ 600 w 625"/>
              <a:gd name="T19" fmla="*/ 191 h 684"/>
              <a:gd name="T20" fmla="*/ 614 w 625"/>
              <a:gd name="T21" fmla="*/ 229 h 684"/>
              <a:gd name="T22" fmla="*/ 622 w 625"/>
              <a:gd name="T23" fmla="*/ 269 h 684"/>
              <a:gd name="T24" fmla="*/ 625 w 625"/>
              <a:gd name="T25" fmla="*/ 312 h 684"/>
              <a:gd name="T26" fmla="*/ 622 w 625"/>
              <a:gd name="T27" fmla="*/ 352 h 684"/>
              <a:gd name="T28" fmla="*/ 615 w 625"/>
              <a:gd name="T29" fmla="*/ 393 h 684"/>
              <a:gd name="T30" fmla="*/ 603 w 625"/>
              <a:gd name="T31" fmla="*/ 433 h 684"/>
              <a:gd name="T32" fmla="*/ 589 w 625"/>
              <a:gd name="T33" fmla="*/ 473 h 684"/>
              <a:gd name="T34" fmla="*/ 569 w 625"/>
              <a:gd name="T35" fmla="*/ 510 h 684"/>
              <a:gd name="T36" fmla="*/ 546 w 625"/>
              <a:gd name="T37" fmla="*/ 546 h 684"/>
              <a:gd name="T38" fmla="*/ 520 w 625"/>
              <a:gd name="T39" fmla="*/ 578 h 684"/>
              <a:gd name="T40" fmla="*/ 491 w 625"/>
              <a:gd name="T41" fmla="*/ 609 h 684"/>
              <a:gd name="T42" fmla="*/ 460 w 625"/>
              <a:gd name="T43" fmla="*/ 634 h 684"/>
              <a:gd name="T44" fmla="*/ 425 w 625"/>
              <a:gd name="T45" fmla="*/ 655 h 684"/>
              <a:gd name="T46" fmla="*/ 390 w 625"/>
              <a:gd name="T47" fmla="*/ 671 h 684"/>
              <a:gd name="T48" fmla="*/ 352 w 625"/>
              <a:gd name="T49" fmla="*/ 681 h 684"/>
              <a:gd name="T50" fmla="*/ 313 w 625"/>
              <a:gd name="T51" fmla="*/ 684 h 684"/>
              <a:gd name="T52" fmla="*/ 274 w 625"/>
              <a:gd name="T53" fmla="*/ 681 h 684"/>
              <a:gd name="T54" fmla="*/ 236 w 625"/>
              <a:gd name="T55" fmla="*/ 671 h 684"/>
              <a:gd name="T56" fmla="*/ 200 w 625"/>
              <a:gd name="T57" fmla="*/ 655 h 684"/>
              <a:gd name="T58" fmla="*/ 166 w 625"/>
              <a:gd name="T59" fmla="*/ 634 h 684"/>
              <a:gd name="T60" fmla="*/ 134 w 625"/>
              <a:gd name="T61" fmla="*/ 609 h 684"/>
              <a:gd name="T62" fmla="*/ 106 w 625"/>
              <a:gd name="T63" fmla="*/ 578 h 684"/>
              <a:gd name="T64" fmla="*/ 80 w 625"/>
              <a:gd name="T65" fmla="*/ 546 h 684"/>
              <a:gd name="T66" fmla="*/ 57 w 625"/>
              <a:gd name="T67" fmla="*/ 510 h 684"/>
              <a:gd name="T68" fmla="*/ 37 w 625"/>
              <a:gd name="T69" fmla="*/ 473 h 684"/>
              <a:gd name="T70" fmla="*/ 21 w 625"/>
              <a:gd name="T71" fmla="*/ 433 h 684"/>
              <a:gd name="T72" fmla="*/ 10 w 625"/>
              <a:gd name="T73" fmla="*/ 393 h 684"/>
              <a:gd name="T74" fmla="*/ 3 w 625"/>
              <a:gd name="T75" fmla="*/ 352 h 684"/>
              <a:gd name="T76" fmla="*/ 0 w 625"/>
              <a:gd name="T77" fmla="*/ 312 h 684"/>
              <a:gd name="T78" fmla="*/ 3 w 625"/>
              <a:gd name="T79" fmla="*/ 269 h 684"/>
              <a:gd name="T80" fmla="*/ 12 w 625"/>
              <a:gd name="T81" fmla="*/ 229 h 684"/>
              <a:gd name="T82" fmla="*/ 25 w 625"/>
              <a:gd name="T83" fmla="*/ 191 h 684"/>
              <a:gd name="T84" fmla="*/ 43 w 625"/>
              <a:gd name="T85" fmla="*/ 154 h 684"/>
              <a:gd name="T86" fmla="*/ 66 w 625"/>
              <a:gd name="T87" fmla="*/ 122 h 684"/>
              <a:gd name="T88" fmla="*/ 92 w 625"/>
              <a:gd name="T89" fmla="*/ 91 h 684"/>
              <a:gd name="T90" fmla="*/ 122 w 625"/>
              <a:gd name="T91" fmla="*/ 65 h 684"/>
              <a:gd name="T92" fmla="*/ 155 w 625"/>
              <a:gd name="T93" fmla="*/ 42 h 684"/>
              <a:gd name="T94" fmla="*/ 192 w 625"/>
              <a:gd name="T95" fmla="*/ 24 h 684"/>
              <a:gd name="T96" fmla="*/ 230 w 625"/>
              <a:gd name="T97" fmla="*/ 11 h 684"/>
              <a:gd name="T98" fmla="*/ 270 w 625"/>
              <a:gd name="T99" fmla="*/ 2 h 684"/>
              <a:gd name="T100" fmla="*/ 313 w 625"/>
              <a:gd name="T101" fmla="*/ 0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25" h="684">
                <a:moveTo>
                  <a:pt x="313" y="0"/>
                </a:moveTo>
                <a:lnTo>
                  <a:pt x="355" y="2"/>
                </a:lnTo>
                <a:lnTo>
                  <a:pt x="396" y="11"/>
                </a:lnTo>
                <a:lnTo>
                  <a:pt x="435" y="24"/>
                </a:lnTo>
                <a:lnTo>
                  <a:pt x="470" y="42"/>
                </a:lnTo>
                <a:lnTo>
                  <a:pt x="504" y="65"/>
                </a:lnTo>
                <a:lnTo>
                  <a:pt x="533" y="91"/>
                </a:lnTo>
                <a:lnTo>
                  <a:pt x="559" y="122"/>
                </a:lnTo>
                <a:lnTo>
                  <a:pt x="582" y="154"/>
                </a:lnTo>
                <a:lnTo>
                  <a:pt x="600" y="191"/>
                </a:lnTo>
                <a:lnTo>
                  <a:pt x="614" y="229"/>
                </a:lnTo>
                <a:lnTo>
                  <a:pt x="622" y="269"/>
                </a:lnTo>
                <a:lnTo>
                  <a:pt x="625" y="312"/>
                </a:lnTo>
                <a:lnTo>
                  <a:pt x="622" y="352"/>
                </a:lnTo>
                <a:lnTo>
                  <a:pt x="615" y="393"/>
                </a:lnTo>
                <a:lnTo>
                  <a:pt x="603" y="433"/>
                </a:lnTo>
                <a:lnTo>
                  <a:pt x="589" y="473"/>
                </a:lnTo>
                <a:lnTo>
                  <a:pt x="569" y="510"/>
                </a:lnTo>
                <a:lnTo>
                  <a:pt x="546" y="546"/>
                </a:lnTo>
                <a:lnTo>
                  <a:pt x="520" y="578"/>
                </a:lnTo>
                <a:lnTo>
                  <a:pt x="491" y="609"/>
                </a:lnTo>
                <a:lnTo>
                  <a:pt x="460" y="634"/>
                </a:lnTo>
                <a:lnTo>
                  <a:pt x="425" y="655"/>
                </a:lnTo>
                <a:lnTo>
                  <a:pt x="390" y="671"/>
                </a:lnTo>
                <a:lnTo>
                  <a:pt x="352" y="681"/>
                </a:lnTo>
                <a:lnTo>
                  <a:pt x="313" y="684"/>
                </a:lnTo>
                <a:lnTo>
                  <a:pt x="274" y="681"/>
                </a:lnTo>
                <a:lnTo>
                  <a:pt x="236" y="671"/>
                </a:lnTo>
                <a:lnTo>
                  <a:pt x="200" y="655"/>
                </a:lnTo>
                <a:lnTo>
                  <a:pt x="166" y="634"/>
                </a:lnTo>
                <a:lnTo>
                  <a:pt x="134" y="609"/>
                </a:lnTo>
                <a:lnTo>
                  <a:pt x="106" y="578"/>
                </a:lnTo>
                <a:lnTo>
                  <a:pt x="80" y="546"/>
                </a:lnTo>
                <a:lnTo>
                  <a:pt x="57" y="510"/>
                </a:lnTo>
                <a:lnTo>
                  <a:pt x="37" y="473"/>
                </a:lnTo>
                <a:lnTo>
                  <a:pt x="21" y="433"/>
                </a:lnTo>
                <a:lnTo>
                  <a:pt x="10" y="393"/>
                </a:lnTo>
                <a:lnTo>
                  <a:pt x="3" y="352"/>
                </a:lnTo>
                <a:lnTo>
                  <a:pt x="0" y="312"/>
                </a:lnTo>
                <a:lnTo>
                  <a:pt x="3" y="269"/>
                </a:lnTo>
                <a:lnTo>
                  <a:pt x="12" y="229"/>
                </a:lnTo>
                <a:lnTo>
                  <a:pt x="25" y="191"/>
                </a:lnTo>
                <a:lnTo>
                  <a:pt x="43" y="154"/>
                </a:lnTo>
                <a:lnTo>
                  <a:pt x="66" y="122"/>
                </a:lnTo>
                <a:lnTo>
                  <a:pt x="92" y="91"/>
                </a:lnTo>
                <a:lnTo>
                  <a:pt x="122" y="65"/>
                </a:lnTo>
                <a:lnTo>
                  <a:pt x="155" y="42"/>
                </a:lnTo>
                <a:lnTo>
                  <a:pt x="192" y="24"/>
                </a:lnTo>
                <a:lnTo>
                  <a:pt x="230" y="11"/>
                </a:lnTo>
                <a:lnTo>
                  <a:pt x="270" y="2"/>
                </a:lnTo>
                <a:lnTo>
                  <a:pt x="31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06" name="Freeform 30"/>
          <p:cNvSpPr>
            <a:spLocks/>
          </p:cNvSpPr>
          <p:nvPr/>
        </p:nvSpPr>
        <p:spPr bwMode="auto">
          <a:xfrm>
            <a:off x="1343175" y="3408789"/>
            <a:ext cx="219863" cy="222152"/>
          </a:xfrm>
          <a:custGeom>
            <a:avLst/>
            <a:gdLst>
              <a:gd name="T0" fmla="*/ 700 w 1379"/>
              <a:gd name="T1" fmla="*/ 64 h 2528"/>
              <a:gd name="T2" fmla="*/ 814 w 1379"/>
              <a:gd name="T3" fmla="*/ 710 h 2528"/>
              <a:gd name="T4" fmla="*/ 762 w 1379"/>
              <a:gd name="T5" fmla="*/ 1 h 2528"/>
              <a:gd name="T6" fmla="*/ 891 w 1379"/>
              <a:gd name="T7" fmla="*/ 15 h 2528"/>
              <a:gd name="T8" fmla="*/ 1015 w 1379"/>
              <a:gd name="T9" fmla="*/ 38 h 2528"/>
              <a:gd name="T10" fmla="*/ 1122 w 1379"/>
              <a:gd name="T11" fmla="*/ 65 h 2528"/>
              <a:gd name="T12" fmla="*/ 1202 w 1379"/>
              <a:gd name="T13" fmla="*/ 89 h 2528"/>
              <a:gd name="T14" fmla="*/ 1246 w 1379"/>
              <a:gd name="T15" fmla="*/ 104 h 2528"/>
              <a:gd name="T16" fmla="*/ 1269 w 1379"/>
              <a:gd name="T17" fmla="*/ 118 h 2528"/>
              <a:gd name="T18" fmla="*/ 1298 w 1379"/>
              <a:gd name="T19" fmla="*/ 137 h 2528"/>
              <a:gd name="T20" fmla="*/ 1318 w 1379"/>
              <a:gd name="T21" fmla="*/ 166 h 2528"/>
              <a:gd name="T22" fmla="*/ 1328 w 1379"/>
              <a:gd name="T23" fmla="*/ 197 h 2528"/>
              <a:gd name="T24" fmla="*/ 1379 w 1379"/>
              <a:gd name="T25" fmla="*/ 639 h 2528"/>
              <a:gd name="T26" fmla="*/ 1342 w 1379"/>
              <a:gd name="T27" fmla="*/ 653 h 2528"/>
              <a:gd name="T28" fmla="*/ 1221 w 1379"/>
              <a:gd name="T29" fmla="*/ 733 h 2528"/>
              <a:gd name="T30" fmla="*/ 1094 w 1379"/>
              <a:gd name="T31" fmla="*/ 314 h 2528"/>
              <a:gd name="T32" fmla="*/ 1038 w 1379"/>
              <a:gd name="T33" fmla="*/ 932 h 2528"/>
              <a:gd name="T34" fmla="*/ 993 w 1379"/>
              <a:gd name="T35" fmla="*/ 1013 h 2528"/>
              <a:gd name="T36" fmla="*/ 953 w 1379"/>
              <a:gd name="T37" fmla="*/ 1111 h 2528"/>
              <a:gd name="T38" fmla="*/ 938 w 1379"/>
              <a:gd name="T39" fmla="*/ 1163 h 2528"/>
              <a:gd name="T40" fmla="*/ 921 w 1379"/>
              <a:gd name="T41" fmla="*/ 1265 h 2528"/>
              <a:gd name="T42" fmla="*/ 916 w 1379"/>
              <a:gd name="T43" fmla="*/ 1401 h 2528"/>
              <a:gd name="T44" fmla="*/ 930 w 1379"/>
              <a:gd name="T45" fmla="*/ 1509 h 2528"/>
              <a:gd name="T46" fmla="*/ 953 w 1379"/>
              <a:gd name="T47" fmla="*/ 1598 h 2528"/>
              <a:gd name="T48" fmla="*/ 977 w 1379"/>
              <a:gd name="T49" fmla="*/ 1662 h 2528"/>
              <a:gd name="T50" fmla="*/ 1018 w 1379"/>
              <a:gd name="T51" fmla="*/ 1745 h 2528"/>
              <a:gd name="T52" fmla="*/ 1067 w 1379"/>
              <a:gd name="T53" fmla="*/ 1822 h 2528"/>
              <a:gd name="T54" fmla="*/ 1120 w 1379"/>
              <a:gd name="T55" fmla="*/ 1884 h 2528"/>
              <a:gd name="T56" fmla="*/ 1152 w 1379"/>
              <a:gd name="T57" fmla="*/ 2427 h 2528"/>
              <a:gd name="T58" fmla="*/ 1104 w 1379"/>
              <a:gd name="T59" fmla="*/ 2496 h 2528"/>
              <a:gd name="T60" fmla="*/ 1023 w 1379"/>
              <a:gd name="T61" fmla="*/ 2528 h 2528"/>
              <a:gd name="T62" fmla="*/ 982 w 1379"/>
              <a:gd name="T63" fmla="*/ 2525 h 2528"/>
              <a:gd name="T64" fmla="*/ 911 w 1379"/>
              <a:gd name="T65" fmla="*/ 2490 h 2528"/>
              <a:gd name="T66" fmla="*/ 868 w 1379"/>
              <a:gd name="T67" fmla="*/ 2421 h 2528"/>
              <a:gd name="T68" fmla="*/ 756 w 1379"/>
              <a:gd name="T69" fmla="*/ 1296 h 2528"/>
              <a:gd name="T70" fmla="*/ 694 w 1379"/>
              <a:gd name="T71" fmla="*/ 1300 h 2528"/>
              <a:gd name="T72" fmla="*/ 567 w 1379"/>
              <a:gd name="T73" fmla="*/ 2392 h 2528"/>
              <a:gd name="T74" fmla="*/ 537 w 1379"/>
              <a:gd name="T75" fmla="*/ 2470 h 2528"/>
              <a:gd name="T76" fmla="*/ 473 w 1379"/>
              <a:gd name="T77" fmla="*/ 2518 h 2528"/>
              <a:gd name="T78" fmla="*/ 413 w 1379"/>
              <a:gd name="T79" fmla="*/ 2528 h 2528"/>
              <a:gd name="T80" fmla="*/ 351 w 1379"/>
              <a:gd name="T81" fmla="*/ 2512 h 2528"/>
              <a:gd name="T82" fmla="*/ 290 w 1379"/>
              <a:gd name="T83" fmla="*/ 2453 h 2528"/>
              <a:gd name="T84" fmla="*/ 271 w 1379"/>
              <a:gd name="T85" fmla="*/ 2368 h 2528"/>
              <a:gd name="T86" fmla="*/ 335 w 1379"/>
              <a:gd name="T87" fmla="*/ 314 h 2528"/>
              <a:gd name="T88" fmla="*/ 228 w 1379"/>
              <a:gd name="T89" fmla="*/ 1173 h 2528"/>
              <a:gd name="T90" fmla="*/ 173 w 1379"/>
              <a:gd name="T91" fmla="*/ 1222 h 2528"/>
              <a:gd name="T92" fmla="*/ 115 w 1379"/>
              <a:gd name="T93" fmla="*/ 1233 h 2528"/>
              <a:gd name="T94" fmla="*/ 62 w 1379"/>
              <a:gd name="T95" fmla="*/ 1218 h 2528"/>
              <a:gd name="T96" fmla="*/ 13 w 1379"/>
              <a:gd name="T97" fmla="*/ 1167 h 2528"/>
              <a:gd name="T98" fmla="*/ 0 w 1379"/>
              <a:gd name="T99" fmla="*/ 1097 h 2528"/>
              <a:gd name="T100" fmla="*/ 102 w 1379"/>
              <a:gd name="T101" fmla="*/ 197 h 2528"/>
              <a:gd name="T102" fmla="*/ 112 w 1379"/>
              <a:gd name="T103" fmla="*/ 165 h 2528"/>
              <a:gd name="T104" fmla="*/ 124 w 1379"/>
              <a:gd name="T105" fmla="*/ 149 h 2528"/>
              <a:gd name="T106" fmla="*/ 151 w 1379"/>
              <a:gd name="T107" fmla="*/ 122 h 2528"/>
              <a:gd name="T108" fmla="*/ 179 w 1379"/>
              <a:gd name="T109" fmla="*/ 106 h 2528"/>
              <a:gd name="T110" fmla="*/ 208 w 1379"/>
              <a:gd name="T111" fmla="*/ 96 h 2528"/>
              <a:gd name="T112" fmla="*/ 279 w 1379"/>
              <a:gd name="T113" fmla="*/ 74 h 2528"/>
              <a:gd name="T114" fmla="*/ 377 w 1379"/>
              <a:gd name="T115" fmla="*/ 47 h 2528"/>
              <a:gd name="T116" fmla="*/ 496 w 1379"/>
              <a:gd name="T117" fmla="*/ 21 h 2528"/>
              <a:gd name="T118" fmla="*/ 624 w 1379"/>
              <a:gd name="T119" fmla="*/ 3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379" h="2528">
                <a:moveTo>
                  <a:pt x="667" y="0"/>
                </a:moveTo>
                <a:lnTo>
                  <a:pt x="699" y="64"/>
                </a:lnTo>
                <a:lnTo>
                  <a:pt x="700" y="64"/>
                </a:lnTo>
                <a:lnTo>
                  <a:pt x="616" y="710"/>
                </a:lnTo>
                <a:lnTo>
                  <a:pt x="715" y="883"/>
                </a:lnTo>
                <a:lnTo>
                  <a:pt x="814" y="710"/>
                </a:lnTo>
                <a:lnTo>
                  <a:pt x="731" y="64"/>
                </a:lnTo>
                <a:lnTo>
                  <a:pt x="731" y="64"/>
                </a:lnTo>
                <a:lnTo>
                  <a:pt x="762" y="1"/>
                </a:lnTo>
                <a:lnTo>
                  <a:pt x="805" y="4"/>
                </a:lnTo>
                <a:lnTo>
                  <a:pt x="849" y="9"/>
                </a:lnTo>
                <a:lnTo>
                  <a:pt x="891" y="15"/>
                </a:lnTo>
                <a:lnTo>
                  <a:pt x="934" y="21"/>
                </a:lnTo>
                <a:lnTo>
                  <a:pt x="975" y="30"/>
                </a:lnTo>
                <a:lnTo>
                  <a:pt x="1015" y="38"/>
                </a:lnTo>
                <a:lnTo>
                  <a:pt x="1053" y="47"/>
                </a:lnTo>
                <a:lnTo>
                  <a:pt x="1088" y="56"/>
                </a:lnTo>
                <a:lnTo>
                  <a:pt x="1122" y="65"/>
                </a:lnTo>
                <a:lnTo>
                  <a:pt x="1152" y="74"/>
                </a:lnTo>
                <a:lnTo>
                  <a:pt x="1178" y="82"/>
                </a:lnTo>
                <a:lnTo>
                  <a:pt x="1202" y="89"/>
                </a:lnTo>
                <a:lnTo>
                  <a:pt x="1221" y="96"/>
                </a:lnTo>
                <a:lnTo>
                  <a:pt x="1236" y="101"/>
                </a:lnTo>
                <a:lnTo>
                  <a:pt x="1246" y="104"/>
                </a:lnTo>
                <a:lnTo>
                  <a:pt x="1250" y="106"/>
                </a:lnTo>
                <a:lnTo>
                  <a:pt x="1260" y="111"/>
                </a:lnTo>
                <a:lnTo>
                  <a:pt x="1269" y="118"/>
                </a:lnTo>
                <a:lnTo>
                  <a:pt x="1279" y="122"/>
                </a:lnTo>
                <a:lnTo>
                  <a:pt x="1288" y="128"/>
                </a:lnTo>
                <a:lnTo>
                  <a:pt x="1298" y="137"/>
                </a:lnTo>
                <a:lnTo>
                  <a:pt x="1306" y="149"/>
                </a:lnTo>
                <a:lnTo>
                  <a:pt x="1312" y="157"/>
                </a:lnTo>
                <a:lnTo>
                  <a:pt x="1318" y="166"/>
                </a:lnTo>
                <a:lnTo>
                  <a:pt x="1323" y="178"/>
                </a:lnTo>
                <a:lnTo>
                  <a:pt x="1326" y="192"/>
                </a:lnTo>
                <a:lnTo>
                  <a:pt x="1328" y="197"/>
                </a:lnTo>
                <a:lnTo>
                  <a:pt x="1330" y="202"/>
                </a:lnTo>
                <a:lnTo>
                  <a:pt x="1332" y="208"/>
                </a:lnTo>
                <a:lnTo>
                  <a:pt x="1379" y="639"/>
                </a:lnTo>
                <a:lnTo>
                  <a:pt x="1362" y="646"/>
                </a:lnTo>
                <a:lnTo>
                  <a:pt x="1344" y="654"/>
                </a:lnTo>
                <a:lnTo>
                  <a:pt x="1342" y="653"/>
                </a:lnTo>
                <a:lnTo>
                  <a:pt x="1302" y="678"/>
                </a:lnTo>
                <a:lnTo>
                  <a:pt x="1261" y="704"/>
                </a:lnTo>
                <a:lnTo>
                  <a:pt x="1221" y="733"/>
                </a:lnTo>
                <a:lnTo>
                  <a:pt x="1183" y="764"/>
                </a:lnTo>
                <a:lnTo>
                  <a:pt x="1148" y="797"/>
                </a:lnTo>
                <a:lnTo>
                  <a:pt x="1094" y="314"/>
                </a:lnTo>
                <a:lnTo>
                  <a:pt x="1061" y="304"/>
                </a:lnTo>
                <a:lnTo>
                  <a:pt x="1061" y="900"/>
                </a:lnTo>
                <a:lnTo>
                  <a:pt x="1038" y="932"/>
                </a:lnTo>
                <a:lnTo>
                  <a:pt x="1018" y="966"/>
                </a:lnTo>
                <a:lnTo>
                  <a:pt x="1011" y="978"/>
                </a:lnTo>
                <a:lnTo>
                  <a:pt x="993" y="1013"/>
                </a:lnTo>
                <a:lnTo>
                  <a:pt x="977" y="1049"/>
                </a:lnTo>
                <a:lnTo>
                  <a:pt x="967" y="1075"/>
                </a:lnTo>
                <a:lnTo>
                  <a:pt x="953" y="1111"/>
                </a:lnTo>
                <a:lnTo>
                  <a:pt x="942" y="1150"/>
                </a:lnTo>
                <a:lnTo>
                  <a:pt x="940" y="1156"/>
                </a:lnTo>
                <a:lnTo>
                  <a:pt x="938" y="1163"/>
                </a:lnTo>
                <a:lnTo>
                  <a:pt x="930" y="1202"/>
                </a:lnTo>
                <a:lnTo>
                  <a:pt x="924" y="1241"/>
                </a:lnTo>
                <a:lnTo>
                  <a:pt x="921" y="1265"/>
                </a:lnTo>
                <a:lnTo>
                  <a:pt x="916" y="1310"/>
                </a:lnTo>
                <a:lnTo>
                  <a:pt x="914" y="1355"/>
                </a:lnTo>
                <a:lnTo>
                  <a:pt x="916" y="1401"/>
                </a:lnTo>
                <a:lnTo>
                  <a:pt x="921" y="1446"/>
                </a:lnTo>
                <a:lnTo>
                  <a:pt x="924" y="1470"/>
                </a:lnTo>
                <a:lnTo>
                  <a:pt x="930" y="1509"/>
                </a:lnTo>
                <a:lnTo>
                  <a:pt x="938" y="1548"/>
                </a:lnTo>
                <a:lnTo>
                  <a:pt x="942" y="1561"/>
                </a:lnTo>
                <a:lnTo>
                  <a:pt x="953" y="1598"/>
                </a:lnTo>
                <a:lnTo>
                  <a:pt x="967" y="1636"/>
                </a:lnTo>
                <a:lnTo>
                  <a:pt x="972" y="1650"/>
                </a:lnTo>
                <a:lnTo>
                  <a:pt x="977" y="1662"/>
                </a:lnTo>
                <a:lnTo>
                  <a:pt x="993" y="1698"/>
                </a:lnTo>
                <a:lnTo>
                  <a:pt x="1011" y="1731"/>
                </a:lnTo>
                <a:lnTo>
                  <a:pt x="1018" y="1745"/>
                </a:lnTo>
                <a:lnTo>
                  <a:pt x="1039" y="1780"/>
                </a:lnTo>
                <a:lnTo>
                  <a:pt x="1062" y="1813"/>
                </a:lnTo>
                <a:lnTo>
                  <a:pt x="1067" y="1822"/>
                </a:lnTo>
                <a:lnTo>
                  <a:pt x="1074" y="1829"/>
                </a:lnTo>
                <a:lnTo>
                  <a:pt x="1097" y="1857"/>
                </a:lnTo>
                <a:lnTo>
                  <a:pt x="1120" y="1884"/>
                </a:lnTo>
                <a:lnTo>
                  <a:pt x="1158" y="2368"/>
                </a:lnTo>
                <a:lnTo>
                  <a:pt x="1158" y="2399"/>
                </a:lnTo>
                <a:lnTo>
                  <a:pt x="1152" y="2427"/>
                </a:lnTo>
                <a:lnTo>
                  <a:pt x="1141" y="2453"/>
                </a:lnTo>
                <a:lnTo>
                  <a:pt x="1124" y="2476"/>
                </a:lnTo>
                <a:lnTo>
                  <a:pt x="1104" y="2496"/>
                </a:lnTo>
                <a:lnTo>
                  <a:pt x="1080" y="2512"/>
                </a:lnTo>
                <a:lnTo>
                  <a:pt x="1053" y="2522"/>
                </a:lnTo>
                <a:lnTo>
                  <a:pt x="1023" y="2528"/>
                </a:lnTo>
                <a:lnTo>
                  <a:pt x="1017" y="2528"/>
                </a:lnTo>
                <a:lnTo>
                  <a:pt x="1011" y="2528"/>
                </a:lnTo>
                <a:lnTo>
                  <a:pt x="982" y="2525"/>
                </a:lnTo>
                <a:lnTo>
                  <a:pt x="956" y="2518"/>
                </a:lnTo>
                <a:lnTo>
                  <a:pt x="932" y="2505"/>
                </a:lnTo>
                <a:lnTo>
                  <a:pt x="911" y="2490"/>
                </a:lnTo>
                <a:lnTo>
                  <a:pt x="892" y="2470"/>
                </a:lnTo>
                <a:lnTo>
                  <a:pt x="879" y="2447"/>
                </a:lnTo>
                <a:lnTo>
                  <a:pt x="868" y="2421"/>
                </a:lnTo>
                <a:lnTo>
                  <a:pt x="863" y="2392"/>
                </a:lnTo>
                <a:lnTo>
                  <a:pt x="775" y="1288"/>
                </a:lnTo>
                <a:lnTo>
                  <a:pt x="756" y="1296"/>
                </a:lnTo>
                <a:lnTo>
                  <a:pt x="736" y="1300"/>
                </a:lnTo>
                <a:lnTo>
                  <a:pt x="715" y="1301"/>
                </a:lnTo>
                <a:lnTo>
                  <a:pt x="694" y="1300"/>
                </a:lnTo>
                <a:lnTo>
                  <a:pt x="674" y="1295"/>
                </a:lnTo>
                <a:lnTo>
                  <a:pt x="656" y="1287"/>
                </a:lnTo>
                <a:lnTo>
                  <a:pt x="567" y="2392"/>
                </a:lnTo>
                <a:lnTo>
                  <a:pt x="561" y="2421"/>
                </a:lnTo>
                <a:lnTo>
                  <a:pt x="552" y="2446"/>
                </a:lnTo>
                <a:lnTo>
                  <a:pt x="537" y="2470"/>
                </a:lnTo>
                <a:lnTo>
                  <a:pt x="518" y="2490"/>
                </a:lnTo>
                <a:lnTo>
                  <a:pt x="498" y="2505"/>
                </a:lnTo>
                <a:lnTo>
                  <a:pt x="473" y="2518"/>
                </a:lnTo>
                <a:lnTo>
                  <a:pt x="447" y="2525"/>
                </a:lnTo>
                <a:lnTo>
                  <a:pt x="419" y="2528"/>
                </a:lnTo>
                <a:lnTo>
                  <a:pt x="413" y="2528"/>
                </a:lnTo>
                <a:lnTo>
                  <a:pt x="407" y="2528"/>
                </a:lnTo>
                <a:lnTo>
                  <a:pt x="377" y="2522"/>
                </a:lnTo>
                <a:lnTo>
                  <a:pt x="351" y="2512"/>
                </a:lnTo>
                <a:lnTo>
                  <a:pt x="327" y="2496"/>
                </a:lnTo>
                <a:lnTo>
                  <a:pt x="306" y="2476"/>
                </a:lnTo>
                <a:lnTo>
                  <a:pt x="290" y="2453"/>
                </a:lnTo>
                <a:lnTo>
                  <a:pt x="278" y="2427"/>
                </a:lnTo>
                <a:lnTo>
                  <a:pt x="271" y="2399"/>
                </a:lnTo>
                <a:lnTo>
                  <a:pt x="271" y="2368"/>
                </a:lnTo>
                <a:lnTo>
                  <a:pt x="370" y="1147"/>
                </a:lnTo>
                <a:lnTo>
                  <a:pt x="370" y="304"/>
                </a:lnTo>
                <a:lnTo>
                  <a:pt x="335" y="314"/>
                </a:lnTo>
                <a:lnTo>
                  <a:pt x="245" y="1124"/>
                </a:lnTo>
                <a:lnTo>
                  <a:pt x="239" y="1150"/>
                </a:lnTo>
                <a:lnTo>
                  <a:pt x="228" y="1173"/>
                </a:lnTo>
                <a:lnTo>
                  <a:pt x="214" y="1193"/>
                </a:lnTo>
                <a:lnTo>
                  <a:pt x="195" y="1210"/>
                </a:lnTo>
                <a:lnTo>
                  <a:pt x="173" y="1222"/>
                </a:lnTo>
                <a:lnTo>
                  <a:pt x="149" y="1231"/>
                </a:lnTo>
                <a:lnTo>
                  <a:pt x="123" y="1233"/>
                </a:lnTo>
                <a:lnTo>
                  <a:pt x="115" y="1233"/>
                </a:lnTo>
                <a:lnTo>
                  <a:pt x="109" y="1233"/>
                </a:lnTo>
                <a:lnTo>
                  <a:pt x="85" y="1228"/>
                </a:lnTo>
                <a:lnTo>
                  <a:pt x="62" y="1218"/>
                </a:lnTo>
                <a:lnTo>
                  <a:pt x="43" y="1205"/>
                </a:lnTo>
                <a:lnTo>
                  <a:pt x="26" y="1187"/>
                </a:lnTo>
                <a:lnTo>
                  <a:pt x="13" y="1167"/>
                </a:lnTo>
                <a:lnTo>
                  <a:pt x="4" y="1145"/>
                </a:lnTo>
                <a:lnTo>
                  <a:pt x="0" y="1122"/>
                </a:lnTo>
                <a:lnTo>
                  <a:pt x="0" y="1097"/>
                </a:lnTo>
                <a:lnTo>
                  <a:pt x="98" y="208"/>
                </a:lnTo>
                <a:lnTo>
                  <a:pt x="100" y="202"/>
                </a:lnTo>
                <a:lnTo>
                  <a:pt x="102" y="197"/>
                </a:lnTo>
                <a:lnTo>
                  <a:pt x="104" y="192"/>
                </a:lnTo>
                <a:lnTo>
                  <a:pt x="107" y="178"/>
                </a:lnTo>
                <a:lnTo>
                  <a:pt x="112" y="165"/>
                </a:lnTo>
                <a:lnTo>
                  <a:pt x="116" y="159"/>
                </a:lnTo>
                <a:lnTo>
                  <a:pt x="119" y="154"/>
                </a:lnTo>
                <a:lnTo>
                  <a:pt x="124" y="149"/>
                </a:lnTo>
                <a:lnTo>
                  <a:pt x="133" y="139"/>
                </a:lnTo>
                <a:lnTo>
                  <a:pt x="142" y="128"/>
                </a:lnTo>
                <a:lnTo>
                  <a:pt x="151" y="122"/>
                </a:lnTo>
                <a:lnTo>
                  <a:pt x="160" y="118"/>
                </a:lnTo>
                <a:lnTo>
                  <a:pt x="170" y="111"/>
                </a:lnTo>
                <a:lnTo>
                  <a:pt x="179" y="106"/>
                </a:lnTo>
                <a:lnTo>
                  <a:pt x="184" y="104"/>
                </a:lnTo>
                <a:lnTo>
                  <a:pt x="194" y="101"/>
                </a:lnTo>
                <a:lnTo>
                  <a:pt x="208" y="96"/>
                </a:lnTo>
                <a:lnTo>
                  <a:pt x="228" y="89"/>
                </a:lnTo>
                <a:lnTo>
                  <a:pt x="251" y="82"/>
                </a:lnTo>
                <a:lnTo>
                  <a:pt x="279" y="74"/>
                </a:lnTo>
                <a:lnTo>
                  <a:pt x="309" y="65"/>
                </a:lnTo>
                <a:lnTo>
                  <a:pt x="341" y="56"/>
                </a:lnTo>
                <a:lnTo>
                  <a:pt x="377" y="47"/>
                </a:lnTo>
                <a:lnTo>
                  <a:pt x="416" y="38"/>
                </a:lnTo>
                <a:lnTo>
                  <a:pt x="455" y="30"/>
                </a:lnTo>
                <a:lnTo>
                  <a:pt x="496" y="21"/>
                </a:lnTo>
                <a:lnTo>
                  <a:pt x="538" y="14"/>
                </a:lnTo>
                <a:lnTo>
                  <a:pt x="581" y="9"/>
                </a:lnTo>
                <a:lnTo>
                  <a:pt x="624" y="3"/>
                </a:lnTo>
                <a:lnTo>
                  <a:pt x="66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07" name="Freeform 33"/>
          <p:cNvSpPr>
            <a:spLocks/>
          </p:cNvSpPr>
          <p:nvPr/>
        </p:nvSpPr>
        <p:spPr bwMode="auto">
          <a:xfrm>
            <a:off x="1515306" y="3481015"/>
            <a:ext cx="148905" cy="108621"/>
          </a:xfrm>
          <a:custGeom>
            <a:avLst/>
            <a:gdLst>
              <a:gd name="T0" fmla="*/ 604 w 932"/>
              <a:gd name="T1" fmla="*/ 0 h 1396"/>
              <a:gd name="T2" fmla="*/ 657 w 932"/>
              <a:gd name="T3" fmla="*/ 35 h 1396"/>
              <a:gd name="T4" fmla="*/ 705 w 932"/>
              <a:gd name="T5" fmla="*/ 74 h 1396"/>
              <a:gd name="T6" fmla="*/ 749 w 932"/>
              <a:gd name="T7" fmla="*/ 118 h 1396"/>
              <a:gd name="T8" fmla="*/ 790 w 932"/>
              <a:gd name="T9" fmla="*/ 167 h 1396"/>
              <a:gd name="T10" fmla="*/ 826 w 932"/>
              <a:gd name="T11" fmla="*/ 218 h 1396"/>
              <a:gd name="T12" fmla="*/ 857 w 932"/>
              <a:gd name="T13" fmla="*/ 272 h 1396"/>
              <a:gd name="T14" fmla="*/ 884 w 932"/>
              <a:gd name="T15" fmla="*/ 331 h 1396"/>
              <a:gd name="T16" fmla="*/ 905 w 932"/>
              <a:gd name="T17" fmla="*/ 391 h 1396"/>
              <a:gd name="T18" fmla="*/ 919 w 932"/>
              <a:gd name="T19" fmla="*/ 454 h 1396"/>
              <a:gd name="T20" fmla="*/ 929 w 932"/>
              <a:gd name="T21" fmla="*/ 518 h 1396"/>
              <a:gd name="T22" fmla="*/ 932 w 932"/>
              <a:gd name="T23" fmla="*/ 585 h 1396"/>
              <a:gd name="T24" fmla="*/ 929 w 932"/>
              <a:gd name="T25" fmla="*/ 650 h 1396"/>
              <a:gd name="T26" fmla="*/ 920 w 932"/>
              <a:gd name="T27" fmla="*/ 714 h 1396"/>
              <a:gd name="T28" fmla="*/ 906 w 932"/>
              <a:gd name="T29" fmla="*/ 776 h 1396"/>
              <a:gd name="T30" fmla="*/ 886 w 932"/>
              <a:gd name="T31" fmla="*/ 836 h 1396"/>
              <a:gd name="T32" fmla="*/ 861 w 932"/>
              <a:gd name="T33" fmla="*/ 892 h 1396"/>
              <a:gd name="T34" fmla="*/ 830 w 932"/>
              <a:gd name="T35" fmla="*/ 947 h 1396"/>
              <a:gd name="T36" fmla="*/ 796 w 932"/>
              <a:gd name="T37" fmla="*/ 997 h 1396"/>
              <a:gd name="T38" fmla="*/ 757 w 932"/>
              <a:gd name="T39" fmla="*/ 1044 h 1396"/>
              <a:gd name="T40" fmla="*/ 714 w 932"/>
              <a:gd name="T41" fmla="*/ 1088 h 1396"/>
              <a:gd name="T42" fmla="*/ 667 w 932"/>
              <a:gd name="T43" fmla="*/ 1128 h 1396"/>
              <a:gd name="T44" fmla="*/ 617 w 932"/>
              <a:gd name="T45" fmla="*/ 1164 h 1396"/>
              <a:gd name="T46" fmla="*/ 563 w 932"/>
              <a:gd name="T47" fmla="*/ 1195 h 1396"/>
              <a:gd name="T48" fmla="*/ 508 w 932"/>
              <a:gd name="T49" fmla="*/ 1221 h 1396"/>
              <a:gd name="T50" fmla="*/ 449 w 932"/>
              <a:gd name="T51" fmla="*/ 1243 h 1396"/>
              <a:gd name="T52" fmla="*/ 387 w 932"/>
              <a:gd name="T53" fmla="*/ 1259 h 1396"/>
              <a:gd name="T54" fmla="*/ 325 w 932"/>
              <a:gd name="T55" fmla="*/ 1269 h 1396"/>
              <a:gd name="T56" fmla="*/ 325 w 932"/>
              <a:gd name="T57" fmla="*/ 1396 h 1396"/>
              <a:gd name="T58" fmla="*/ 0 w 932"/>
              <a:gd name="T59" fmla="*/ 1194 h 1396"/>
              <a:gd name="T60" fmla="*/ 325 w 932"/>
              <a:gd name="T61" fmla="*/ 991 h 1396"/>
              <a:gd name="T62" fmla="*/ 325 w 932"/>
              <a:gd name="T63" fmla="*/ 1106 h 1396"/>
              <a:gd name="T64" fmla="*/ 378 w 932"/>
              <a:gd name="T65" fmla="*/ 1094 h 1396"/>
              <a:gd name="T66" fmla="*/ 428 w 932"/>
              <a:gd name="T67" fmla="*/ 1079 h 1396"/>
              <a:gd name="T68" fmla="*/ 477 w 932"/>
              <a:gd name="T69" fmla="*/ 1057 h 1396"/>
              <a:gd name="T70" fmla="*/ 524 w 932"/>
              <a:gd name="T71" fmla="*/ 1032 h 1396"/>
              <a:gd name="T72" fmla="*/ 566 w 932"/>
              <a:gd name="T73" fmla="*/ 1001 h 1396"/>
              <a:gd name="T74" fmla="*/ 606 w 932"/>
              <a:gd name="T75" fmla="*/ 968 h 1396"/>
              <a:gd name="T76" fmla="*/ 642 w 932"/>
              <a:gd name="T77" fmla="*/ 930 h 1396"/>
              <a:gd name="T78" fmla="*/ 674 w 932"/>
              <a:gd name="T79" fmla="*/ 888 h 1396"/>
              <a:gd name="T80" fmla="*/ 703 w 932"/>
              <a:gd name="T81" fmla="*/ 844 h 1396"/>
              <a:gd name="T82" fmla="*/ 726 w 932"/>
              <a:gd name="T83" fmla="*/ 797 h 1396"/>
              <a:gd name="T84" fmla="*/ 745 w 932"/>
              <a:gd name="T85" fmla="*/ 747 h 1396"/>
              <a:gd name="T86" fmla="*/ 759 w 932"/>
              <a:gd name="T87" fmla="*/ 695 h 1396"/>
              <a:gd name="T88" fmla="*/ 768 w 932"/>
              <a:gd name="T89" fmla="*/ 641 h 1396"/>
              <a:gd name="T90" fmla="*/ 771 w 932"/>
              <a:gd name="T91" fmla="*/ 585 h 1396"/>
              <a:gd name="T92" fmla="*/ 768 w 932"/>
              <a:gd name="T93" fmla="*/ 527 h 1396"/>
              <a:gd name="T94" fmla="*/ 757 w 932"/>
              <a:gd name="T95" fmla="*/ 469 h 1396"/>
              <a:gd name="T96" fmla="*/ 742 w 932"/>
              <a:gd name="T97" fmla="*/ 415 h 1396"/>
              <a:gd name="T98" fmla="*/ 720 w 932"/>
              <a:gd name="T99" fmla="*/ 362 h 1396"/>
              <a:gd name="T100" fmla="*/ 694 w 932"/>
              <a:gd name="T101" fmla="*/ 313 h 1396"/>
              <a:gd name="T102" fmla="*/ 663 w 932"/>
              <a:gd name="T103" fmla="*/ 267 h 1396"/>
              <a:gd name="T104" fmla="*/ 627 w 932"/>
              <a:gd name="T105" fmla="*/ 225 h 1396"/>
              <a:gd name="T106" fmla="*/ 587 w 932"/>
              <a:gd name="T107" fmla="*/ 186 h 1396"/>
              <a:gd name="T108" fmla="*/ 543 w 932"/>
              <a:gd name="T109" fmla="*/ 153 h 1396"/>
              <a:gd name="T110" fmla="*/ 496 w 932"/>
              <a:gd name="T111" fmla="*/ 124 h 1396"/>
              <a:gd name="T112" fmla="*/ 445 w 932"/>
              <a:gd name="T113" fmla="*/ 98 h 1396"/>
              <a:gd name="T114" fmla="*/ 604 w 932"/>
              <a:gd name="T115" fmla="*/ 0 h 13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32" h="1396">
                <a:moveTo>
                  <a:pt x="604" y="0"/>
                </a:moveTo>
                <a:lnTo>
                  <a:pt x="657" y="35"/>
                </a:lnTo>
                <a:lnTo>
                  <a:pt x="705" y="74"/>
                </a:lnTo>
                <a:lnTo>
                  <a:pt x="749" y="118"/>
                </a:lnTo>
                <a:lnTo>
                  <a:pt x="790" y="167"/>
                </a:lnTo>
                <a:lnTo>
                  <a:pt x="826" y="218"/>
                </a:lnTo>
                <a:lnTo>
                  <a:pt x="857" y="272"/>
                </a:lnTo>
                <a:lnTo>
                  <a:pt x="884" y="331"/>
                </a:lnTo>
                <a:lnTo>
                  <a:pt x="905" y="391"/>
                </a:lnTo>
                <a:lnTo>
                  <a:pt x="919" y="454"/>
                </a:lnTo>
                <a:lnTo>
                  <a:pt x="929" y="518"/>
                </a:lnTo>
                <a:lnTo>
                  <a:pt x="932" y="585"/>
                </a:lnTo>
                <a:lnTo>
                  <a:pt x="929" y="650"/>
                </a:lnTo>
                <a:lnTo>
                  <a:pt x="920" y="714"/>
                </a:lnTo>
                <a:lnTo>
                  <a:pt x="906" y="776"/>
                </a:lnTo>
                <a:lnTo>
                  <a:pt x="886" y="836"/>
                </a:lnTo>
                <a:lnTo>
                  <a:pt x="861" y="892"/>
                </a:lnTo>
                <a:lnTo>
                  <a:pt x="830" y="947"/>
                </a:lnTo>
                <a:lnTo>
                  <a:pt x="796" y="997"/>
                </a:lnTo>
                <a:lnTo>
                  <a:pt x="757" y="1044"/>
                </a:lnTo>
                <a:lnTo>
                  <a:pt x="714" y="1088"/>
                </a:lnTo>
                <a:lnTo>
                  <a:pt x="667" y="1128"/>
                </a:lnTo>
                <a:lnTo>
                  <a:pt x="617" y="1164"/>
                </a:lnTo>
                <a:lnTo>
                  <a:pt x="563" y="1195"/>
                </a:lnTo>
                <a:lnTo>
                  <a:pt x="508" y="1221"/>
                </a:lnTo>
                <a:lnTo>
                  <a:pt x="449" y="1243"/>
                </a:lnTo>
                <a:lnTo>
                  <a:pt x="387" y="1259"/>
                </a:lnTo>
                <a:lnTo>
                  <a:pt x="325" y="1269"/>
                </a:lnTo>
                <a:lnTo>
                  <a:pt x="325" y="1396"/>
                </a:lnTo>
                <a:lnTo>
                  <a:pt x="0" y="1194"/>
                </a:lnTo>
                <a:lnTo>
                  <a:pt x="325" y="991"/>
                </a:lnTo>
                <a:lnTo>
                  <a:pt x="325" y="1106"/>
                </a:lnTo>
                <a:lnTo>
                  <a:pt x="378" y="1094"/>
                </a:lnTo>
                <a:lnTo>
                  <a:pt x="428" y="1079"/>
                </a:lnTo>
                <a:lnTo>
                  <a:pt x="477" y="1057"/>
                </a:lnTo>
                <a:lnTo>
                  <a:pt x="524" y="1032"/>
                </a:lnTo>
                <a:lnTo>
                  <a:pt x="566" y="1001"/>
                </a:lnTo>
                <a:lnTo>
                  <a:pt x="606" y="968"/>
                </a:lnTo>
                <a:lnTo>
                  <a:pt x="642" y="930"/>
                </a:lnTo>
                <a:lnTo>
                  <a:pt x="674" y="888"/>
                </a:lnTo>
                <a:lnTo>
                  <a:pt x="703" y="844"/>
                </a:lnTo>
                <a:lnTo>
                  <a:pt x="726" y="797"/>
                </a:lnTo>
                <a:lnTo>
                  <a:pt x="745" y="747"/>
                </a:lnTo>
                <a:lnTo>
                  <a:pt x="759" y="695"/>
                </a:lnTo>
                <a:lnTo>
                  <a:pt x="768" y="641"/>
                </a:lnTo>
                <a:lnTo>
                  <a:pt x="771" y="585"/>
                </a:lnTo>
                <a:lnTo>
                  <a:pt x="768" y="527"/>
                </a:lnTo>
                <a:lnTo>
                  <a:pt x="757" y="469"/>
                </a:lnTo>
                <a:lnTo>
                  <a:pt x="742" y="415"/>
                </a:lnTo>
                <a:lnTo>
                  <a:pt x="720" y="362"/>
                </a:lnTo>
                <a:lnTo>
                  <a:pt x="694" y="313"/>
                </a:lnTo>
                <a:lnTo>
                  <a:pt x="663" y="267"/>
                </a:lnTo>
                <a:lnTo>
                  <a:pt x="627" y="225"/>
                </a:lnTo>
                <a:lnTo>
                  <a:pt x="587" y="186"/>
                </a:lnTo>
                <a:lnTo>
                  <a:pt x="543" y="153"/>
                </a:lnTo>
                <a:lnTo>
                  <a:pt x="496" y="124"/>
                </a:lnTo>
                <a:lnTo>
                  <a:pt x="445" y="98"/>
                </a:lnTo>
                <a:lnTo>
                  <a:pt x="60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08" name="Freeform 31"/>
          <p:cNvSpPr>
            <a:spLocks/>
          </p:cNvSpPr>
          <p:nvPr/>
        </p:nvSpPr>
        <p:spPr bwMode="auto">
          <a:xfrm>
            <a:off x="1438934" y="2044134"/>
            <a:ext cx="225966" cy="241633"/>
          </a:xfrm>
          <a:custGeom>
            <a:avLst/>
            <a:gdLst>
              <a:gd name="T0" fmla="*/ 650 w 1380"/>
              <a:gd name="T1" fmla="*/ 64 h 2528"/>
              <a:gd name="T2" fmla="*/ 764 w 1380"/>
              <a:gd name="T3" fmla="*/ 710 h 2528"/>
              <a:gd name="T4" fmla="*/ 713 w 1380"/>
              <a:gd name="T5" fmla="*/ 1 h 2528"/>
              <a:gd name="T6" fmla="*/ 841 w 1380"/>
              <a:gd name="T7" fmla="*/ 15 h 2528"/>
              <a:gd name="T8" fmla="*/ 964 w 1380"/>
              <a:gd name="T9" fmla="*/ 38 h 2528"/>
              <a:gd name="T10" fmla="*/ 1071 w 1380"/>
              <a:gd name="T11" fmla="*/ 65 h 2528"/>
              <a:gd name="T12" fmla="*/ 1151 w 1380"/>
              <a:gd name="T13" fmla="*/ 89 h 2528"/>
              <a:gd name="T14" fmla="*/ 1195 w 1380"/>
              <a:gd name="T15" fmla="*/ 104 h 2528"/>
              <a:gd name="T16" fmla="*/ 1219 w 1380"/>
              <a:gd name="T17" fmla="*/ 118 h 2528"/>
              <a:gd name="T18" fmla="*/ 1247 w 1380"/>
              <a:gd name="T19" fmla="*/ 137 h 2528"/>
              <a:gd name="T20" fmla="*/ 1268 w 1380"/>
              <a:gd name="T21" fmla="*/ 166 h 2528"/>
              <a:gd name="T22" fmla="*/ 1277 w 1380"/>
              <a:gd name="T23" fmla="*/ 196 h 2528"/>
              <a:gd name="T24" fmla="*/ 1281 w 1380"/>
              <a:gd name="T25" fmla="*/ 208 h 2528"/>
              <a:gd name="T26" fmla="*/ 1376 w 1380"/>
              <a:gd name="T27" fmla="*/ 1145 h 2528"/>
              <a:gd name="T28" fmla="*/ 1337 w 1380"/>
              <a:gd name="T29" fmla="*/ 1205 h 2528"/>
              <a:gd name="T30" fmla="*/ 1271 w 1380"/>
              <a:gd name="T31" fmla="*/ 1233 h 2528"/>
              <a:gd name="T32" fmla="*/ 1231 w 1380"/>
              <a:gd name="T33" fmla="*/ 1231 h 2528"/>
              <a:gd name="T34" fmla="*/ 1166 w 1380"/>
              <a:gd name="T35" fmla="*/ 1194 h 2528"/>
              <a:gd name="T36" fmla="*/ 1135 w 1380"/>
              <a:gd name="T37" fmla="*/ 1124 h 2528"/>
              <a:gd name="T38" fmla="*/ 1011 w 1380"/>
              <a:gd name="T39" fmla="*/ 1147 h 2528"/>
              <a:gd name="T40" fmla="*/ 1101 w 1380"/>
              <a:gd name="T41" fmla="*/ 2427 h 2528"/>
              <a:gd name="T42" fmla="*/ 1053 w 1380"/>
              <a:gd name="T43" fmla="*/ 2496 h 2528"/>
              <a:gd name="T44" fmla="*/ 973 w 1380"/>
              <a:gd name="T45" fmla="*/ 2528 h 2528"/>
              <a:gd name="T46" fmla="*/ 933 w 1380"/>
              <a:gd name="T47" fmla="*/ 2525 h 2528"/>
              <a:gd name="T48" fmla="*/ 860 w 1380"/>
              <a:gd name="T49" fmla="*/ 2490 h 2528"/>
              <a:gd name="T50" fmla="*/ 818 w 1380"/>
              <a:gd name="T51" fmla="*/ 2421 h 2528"/>
              <a:gd name="T52" fmla="*/ 705 w 1380"/>
              <a:gd name="T53" fmla="*/ 1296 h 2528"/>
              <a:gd name="T54" fmla="*/ 643 w 1380"/>
              <a:gd name="T55" fmla="*/ 1300 h 2528"/>
              <a:gd name="T56" fmla="*/ 517 w 1380"/>
              <a:gd name="T57" fmla="*/ 2392 h 2528"/>
              <a:gd name="T58" fmla="*/ 487 w 1380"/>
              <a:gd name="T59" fmla="*/ 2470 h 2528"/>
              <a:gd name="T60" fmla="*/ 424 w 1380"/>
              <a:gd name="T61" fmla="*/ 2518 h 2528"/>
              <a:gd name="T62" fmla="*/ 363 w 1380"/>
              <a:gd name="T63" fmla="*/ 2528 h 2528"/>
              <a:gd name="T64" fmla="*/ 300 w 1380"/>
              <a:gd name="T65" fmla="*/ 2512 h 2528"/>
              <a:gd name="T66" fmla="*/ 239 w 1380"/>
              <a:gd name="T67" fmla="*/ 2453 h 2528"/>
              <a:gd name="T68" fmla="*/ 221 w 1380"/>
              <a:gd name="T69" fmla="*/ 2368 h 2528"/>
              <a:gd name="T70" fmla="*/ 306 w 1380"/>
              <a:gd name="T71" fmla="*/ 1829 h 2528"/>
              <a:gd name="T72" fmla="*/ 341 w 1380"/>
              <a:gd name="T73" fmla="*/ 1780 h 2528"/>
              <a:gd name="T74" fmla="*/ 387 w 1380"/>
              <a:gd name="T75" fmla="*/ 1698 h 2528"/>
              <a:gd name="T76" fmla="*/ 427 w 1380"/>
              <a:gd name="T77" fmla="*/ 1598 h 2528"/>
              <a:gd name="T78" fmla="*/ 450 w 1380"/>
              <a:gd name="T79" fmla="*/ 1509 h 2528"/>
              <a:gd name="T80" fmla="*/ 459 w 1380"/>
              <a:gd name="T81" fmla="*/ 1446 h 2528"/>
              <a:gd name="T82" fmla="*/ 463 w 1380"/>
              <a:gd name="T83" fmla="*/ 1310 h 2528"/>
              <a:gd name="T84" fmla="*/ 450 w 1380"/>
              <a:gd name="T85" fmla="*/ 1202 h 2528"/>
              <a:gd name="T86" fmla="*/ 438 w 1380"/>
              <a:gd name="T87" fmla="*/ 1150 h 2528"/>
              <a:gd name="T88" fmla="*/ 403 w 1380"/>
              <a:gd name="T89" fmla="*/ 1049 h 2528"/>
              <a:gd name="T90" fmla="*/ 362 w 1380"/>
              <a:gd name="T91" fmla="*/ 966 h 2528"/>
              <a:gd name="T92" fmla="*/ 319 w 1380"/>
              <a:gd name="T93" fmla="*/ 304 h 2528"/>
              <a:gd name="T94" fmla="*/ 196 w 1380"/>
              <a:gd name="T95" fmla="*/ 764 h 2528"/>
              <a:gd name="T96" fmla="*/ 78 w 1380"/>
              <a:gd name="T97" fmla="*/ 678 h 2528"/>
              <a:gd name="T98" fmla="*/ 18 w 1380"/>
              <a:gd name="T99" fmla="*/ 646 h 2528"/>
              <a:gd name="T100" fmla="*/ 50 w 1380"/>
              <a:gd name="T101" fmla="*/ 203 h 2528"/>
              <a:gd name="T102" fmla="*/ 54 w 1380"/>
              <a:gd name="T103" fmla="*/ 192 h 2528"/>
              <a:gd name="T104" fmla="*/ 65 w 1380"/>
              <a:gd name="T105" fmla="*/ 159 h 2528"/>
              <a:gd name="T106" fmla="*/ 82 w 1380"/>
              <a:gd name="T107" fmla="*/ 139 h 2528"/>
              <a:gd name="T108" fmla="*/ 110 w 1380"/>
              <a:gd name="T109" fmla="*/ 118 h 2528"/>
              <a:gd name="T110" fmla="*/ 133 w 1380"/>
              <a:gd name="T111" fmla="*/ 104 h 2528"/>
              <a:gd name="T112" fmla="*/ 177 w 1380"/>
              <a:gd name="T113" fmla="*/ 89 h 2528"/>
              <a:gd name="T114" fmla="*/ 258 w 1380"/>
              <a:gd name="T115" fmla="*/ 65 h 2528"/>
              <a:gd name="T116" fmla="*/ 365 w 1380"/>
              <a:gd name="T117" fmla="*/ 38 h 2528"/>
              <a:gd name="T118" fmla="*/ 489 w 1380"/>
              <a:gd name="T119" fmla="*/ 14 h 2528"/>
              <a:gd name="T120" fmla="*/ 617 w 1380"/>
              <a:gd name="T121" fmla="*/ 0 h 2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80" h="2528">
                <a:moveTo>
                  <a:pt x="617" y="0"/>
                </a:moveTo>
                <a:lnTo>
                  <a:pt x="649" y="64"/>
                </a:lnTo>
                <a:lnTo>
                  <a:pt x="650" y="64"/>
                </a:lnTo>
                <a:lnTo>
                  <a:pt x="566" y="710"/>
                </a:lnTo>
                <a:lnTo>
                  <a:pt x="664" y="883"/>
                </a:lnTo>
                <a:lnTo>
                  <a:pt x="764" y="710"/>
                </a:lnTo>
                <a:lnTo>
                  <a:pt x="680" y="64"/>
                </a:lnTo>
                <a:lnTo>
                  <a:pt x="681" y="64"/>
                </a:lnTo>
                <a:lnTo>
                  <a:pt x="713" y="1"/>
                </a:lnTo>
                <a:lnTo>
                  <a:pt x="756" y="4"/>
                </a:lnTo>
                <a:lnTo>
                  <a:pt x="798" y="9"/>
                </a:lnTo>
                <a:lnTo>
                  <a:pt x="841" y="15"/>
                </a:lnTo>
                <a:lnTo>
                  <a:pt x="883" y="21"/>
                </a:lnTo>
                <a:lnTo>
                  <a:pt x="925" y="30"/>
                </a:lnTo>
                <a:lnTo>
                  <a:pt x="964" y="38"/>
                </a:lnTo>
                <a:lnTo>
                  <a:pt x="1003" y="47"/>
                </a:lnTo>
                <a:lnTo>
                  <a:pt x="1038" y="56"/>
                </a:lnTo>
                <a:lnTo>
                  <a:pt x="1071" y="65"/>
                </a:lnTo>
                <a:lnTo>
                  <a:pt x="1101" y="74"/>
                </a:lnTo>
                <a:lnTo>
                  <a:pt x="1128" y="82"/>
                </a:lnTo>
                <a:lnTo>
                  <a:pt x="1151" y="89"/>
                </a:lnTo>
                <a:lnTo>
                  <a:pt x="1171" y="96"/>
                </a:lnTo>
                <a:lnTo>
                  <a:pt x="1186" y="101"/>
                </a:lnTo>
                <a:lnTo>
                  <a:pt x="1195" y="104"/>
                </a:lnTo>
                <a:lnTo>
                  <a:pt x="1201" y="106"/>
                </a:lnTo>
                <a:lnTo>
                  <a:pt x="1210" y="111"/>
                </a:lnTo>
                <a:lnTo>
                  <a:pt x="1219" y="118"/>
                </a:lnTo>
                <a:lnTo>
                  <a:pt x="1229" y="122"/>
                </a:lnTo>
                <a:lnTo>
                  <a:pt x="1237" y="128"/>
                </a:lnTo>
                <a:lnTo>
                  <a:pt x="1247" y="137"/>
                </a:lnTo>
                <a:lnTo>
                  <a:pt x="1255" y="149"/>
                </a:lnTo>
                <a:lnTo>
                  <a:pt x="1261" y="157"/>
                </a:lnTo>
                <a:lnTo>
                  <a:pt x="1268" y="166"/>
                </a:lnTo>
                <a:lnTo>
                  <a:pt x="1272" y="178"/>
                </a:lnTo>
                <a:lnTo>
                  <a:pt x="1276" y="192"/>
                </a:lnTo>
                <a:lnTo>
                  <a:pt x="1277" y="196"/>
                </a:lnTo>
                <a:lnTo>
                  <a:pt x="1279" y="199"/>
                </a:lnTo>
                <a:lnTo>
                  <a:pt x="1280" y="203"/>
                </a:lnTo>
                <a:lnTo>
                  <a:pt x="1281" y="208"/>
                </a:lnTo>
                <a:lnTo>
                  <a:pt x="1380" y="1097"/>
                </a:lnTo>
                <a:lnTo>
                  <a:pt x="1380" y="1122"/>
                </a:lnTo>
                <a:lnTo>
                  <a:pt x="1376" y="1145"/>
                </a:lnTo>
                <a:lnTo>
                  <a:pt x="1367" y="1167"/>
                </a:lnTo>
                <a:lnTo>
                  <a:pt x="1354" y="1187"/>
                </a:lnTo>
                <a:lnTo>
                  <a:pt x="1337" y="1205"/>
                </a:lnTo>
                <a:lnTo>
                  <a:pt x="1318" y="1218"/>
                </a:lnTo>
                <a:lnTo>
                  <a:pt x="1295" y="1228"/>
                </a:lnTo>
                <a:lnTo>
                  <a:pt x="1271" y="1233"/>
                </a:lnTo>
                <a:lnTo>
                  <a:pt x="1263" y="1234"/>
                </a:lnTo>
                <a:lnTo>
                  <a:pt x="1257" y="1234"/>
                </a:lnTo>
                <a:lnTo>
                  <a:pt x="1231" y="1231"/>
                </a:lnTo>
                <a:lnTo>
                  <a:pt x="1207" y="1224"/>
                </a:lnTo>
                <a:lnTo>
                  <a:pt x="1185" y="1211"/>
                </a:lnTo>
                <a:lnTo>
                  <a:pt x="1166" y="1194"/>
                </a:lnTo>
                <a:lnTo>
                  <a:pt x="1151" y="1173"/>
                </a:lnTo>
                <a:lnTo>
                  <a:pt x="1140" y="1150"/>
                </a:lnTo>
                <a:lnTo>
                  <a:pt x="1135" y="1124"/>
                </a:lnTo>
                <a:lnTo>
                  <a:pt x="1045" y="314"/>
                </a:lnTo>
                <a:lnTo>
                  <a:pt x="1011" y="304"/>
                </a:lnTo>
                <a:lnTo>
                  <a:pt x="1011" y="1147"/>
                </a:lnTo>
                <a:lnTo>
                  <a:pt x="1108" y="2368"/>
                </a:lnTo>
                <a:lnTo>
                  <a:pt x="1107" y="2399"/>
                </a:lnTo>
                <a:lnTo>
                  <a:pt x="1101" y="2427"/>
                </a:lnTo>
                <a:lnTo>
                  <a:pt x="1090" y="2453"/>
                </a:lnTo>
                <a:lnTo>
                  <a:pt x="1074" y="2476"/>
                </a:lnTo>
                <a:lnTo>
                  <a:pt x="1053" y="2496"/>
                </a:lnTo>
                <a:lnTo>
                  <a:pt x="1030" y="2512"/>
                </a:lnTo>
                <a:lnTo>
                  <a:pt x="1003" y="2522"/>
                </a:lnTo>
                <a:lnTo>
                  <a:pt x="973" y="2528"/>
                </a:lnTo>
                <a:lnTo>
                  <a:pt x="967" y="2528"/>
                </a:lnTo>
                <a:lnTo>
                  <a:pt x="961" y="2528"/>
                </a:lnTo>
                <a:lnTo>
                  <a:pt x="933" y="2525"/>
                </a:lnTo>
                <a:lnTo>
                  <a:pt x="906" y="2518"/>
                </a:lnTo>
                <a:lnTo>
                  <a:pt x="882" y="2505"/>
                </a:lnTo>
                <a:lnTo>
                  <a:pt x="860" y="2490"/>
                </a:lnTo>
                <a:lnTo>
                  <a:pt x="842" y="2470"/>
                </a:lnTo>
                <a:lnTo>
                  <a:pt x="828" y="2447"/>
                </a:lnTo>
                <a:lnTo>
                  <a:pt x="818" y="2421"/>
                </a:lnTo>
                <a:lnTo>
                  <a:pt x="813" y="2392"/>
                </a:lnTo>
                <a:lnTo>
                  <a:pt x="724" y="1288"/>
                </a:lnTo>
                <a:lnTo>
                  <a:pt x="705" y="1296"/>
                </a:lnTo>
                <a:lnTo>
                  <a:pt x="685" y="1300"/>
                </a:lnTo>
                <a:lnTo>
                  <a:pt x="664" y="1301"/>
                </a:lnTo>
                <a:lnTo>
                  <a:pt x="643" y="1300"/>
                </a:lnTo>
                <a:lnTo>
                  <a:pt x="624" y="1296"/>
                </a:lnTo>
                <a:lnTo>
                  <a:pt x="605" y="1288"/>
                </a:lnTo>
                <a:lnTo>
                  <a:pt x="517" y="2392"/>
                </a:lnTo>
                <a:lnTo>
                  <a:pt x="512" y="2421"/>
                </a:lnTo>
                <a:lnTo>
                  <a:pt x="501" y="2446"/>
                </a:lnTo>
                <a:lnTo>
                  <a:pt x="487" y="2470"/>
                </a:lnTo>
                <a:lnTo>
                  <a:pt x="469" y="2490"/>
                </a:lnTo>
                <a:lnTo>
                  <a:pt x="448" y="2505"/>
                </a:lnTo>
                <a:lnTo>
                  <a:pt x="424" y="2518"/>
                </a:lnTo>
                <a:lnTo>
                  <a:pt x="396" y="2525"/>
                </a:lnTo>
                <a:lnTo>
                  <a:pt x="369" y="2528"/>
                </a:lnTo>
                <a:lnTo>
                  <a:pt x="363" y="2528"/>
                </a:lnTo>
                <a:lnTo>
                  <a:pt x="357" y="2528"/>
                </a:lnTo>
                <a:lnTo>
                  <a:pt x="327" y="2522"/>
                </a:lnTo>
                <a:lnTo>
                  <a:pt x="300" y="2512"/>
                </a:lnTo>
                <a:lnTo>
                  <a:pt x="276" y="2496"/>
                </a:lnTo>
                <a:lnTo>
                  <a:pt x="256" y="2476"/>
                </a:lnTo>
                <a:lnTo>
                  <a:pt x="239" y="2453"/>
                </a:lnTo>
                <a:lnTo>
                  <a:pt x="228" y="2427"/>
                </a:lnTo>
                <a:lnTo>
                  <a:pt x="221" y="2399"/>
                </a:lnTo>
                <a:lnTo>
                  <a:pt x="221" y="2368"/>
                </a:lnTo>
                <a:lnTo>
                  <a:pt x="260" y="1884"/>
                </a:lnTo>
                <a:lnTo>
                  <a:pt x="283" y="1857"/>
                </a:lnTo>
                <a:lnTo>
                  <a:pt x="306" y="1829"/>
                </a:lnTo>
                <a:lnTo>
                  <a:pt x="313" y="1822"/>
                </a:lnTo>
                <a:lnTo>
                  <a:pt x="318" y="1813"/>
                </a:lnTo>
                <a:lnTo>
                  <a:pt x="341" y="1780"/>
                </a:lnTo>
                <a:lnTo>
                  <a:pt x="362" y="1745"/>
                </a:lnTo>
                <a:lnTo>
                  <a:pt x="369" y="1731"/>
                </a:lnTo>
                <a:lnTo>
                  <a:pt x="387" y="1698"/>
                </a:lnTo>
                <a:lnTo>
                  <a:pt x="403" y="1662"/>
                </a:lnTo>
                <a:lnTo>
                  <a:pt x="413" y="1636"/>
                </a:lnTo>
                <a:lnTo>
                  <a:pt x="427" y="1598"/>
                </a:lnTo>
                <a:lnTo>
                  <a:pt x="438" y="1561"/>
                </a:lnTo>
                <a:lnTo>
                  <a:pt x="441" y="1548"/>
                </a:lnTo>
                <a:lnTo>
                  <a:pt x="450" y="1509"/>
                </a:lnTo>
                <a:lnTo>
                  <a:pt x="456" y="1470"/>
                </a:lnTo>
                <a:lnTo>
                  <a:pt x="458" y="1457"/>
                </a:lnTo>
                <a:lnTo>
                  <a:pt x="459" y="1446"/>
                </a:lnTo>
                <a:lnTo>
                  <a:pt x="463" y="1401"/>
                </a:lnTo>
                <a:lnTo>
                  <a:pt x="465" y="1355"/>
                </a:lnTo>
                <a:lnTo>
                  <a:pt x="463" y="1310"/>
                </a:lnTo>
                <a:lnTo>
                  <a:pt x="459" y="1265"/>
                </a:lnTo>
                <a:lnTo>
                  <a:pt x="456" y="1241"/>
                </a:lnTo>
                <a:lnTo>
                  <a:pt x="450" y="1202"/>
                </a:lnTo>
                <a:lnTo>
                  <a:pt x="441" y="1163"/>
                </a:lnTo>
                <a:lnTo>
                  <a:pt x="439" y="1156"/>
                </a:lnTo>
                <a:lnTo>
                  <a:pt x="438" y="1150"/>
                </a:lnTo>
                <a:lnTo>
                  <a:pt x="427" y="1111"/>
                </a:lnTo>
                <a:lnTo>
                  <a:pt x="413" y="1075"/>
                </a:lnTo>
                <a:lnTo>
                  <a:pt x="403" y="1049"/>
                </a:lnTo>
                <a:lnTo>
                  <a:pt x="387" y="1013"/>
                </a:lnTo>
                <a:lnTo>
                  <a:pt x="369" y="978"/>
                </a:lnTo>
                <a:lnTo>
                  <a:pt x="362" y="966"/>
                </a:lnTo>
                <a:lnTo>
                  <a:pt x="342" y="932"/>
                </a:lnTo>
                <a:lnTo>
                  <a:pt x="319" y="900"/>
                </a:lnTo>
                <a:lnTo>
                  <a:pt x="319" y="304"/>
                </a:lnTo>
                <a:lnTo>
                  <a:pt x="285" y="314"/>
                </a:lnTo>
                <a:lnTo>
                  <a:pt x="231" y="797"/>
                </a:lnTo>
                <a:lnTo>
                  <a:pt x="196" y="764"/>
                </a:lnTo>
                <a:lnTo>
                  <a:pt x="159" y="733"/>
                </a:lnTo>
                <a:lnTo>
                  <a:pt x="119" y="704"/>
                </a:lnTo>
                <a:lnTo>
                  <a:pt x="78" y="678"/>
                </a:lnTo>
                <a:lnTo>
                  <a:pt x="38" y="653"/>
                </a:lnTo>
                <a:lnTo>
                  <a:pt x="36" y="654"/>
                </a:lnTo>
                <a:lnTo>
                  <a:pt x="18" y="646"/>
                </a:lnTo>
                <a:lnTo>
                  <a:pt x="0" y="639"/>
                </a:lnTo>
                <a:lnTo>
                  <a:pt x="49" y="208"/>
                </a:lnTo>
                <a:lnTo>
                  <a:pt x="50" y="203"/>
                </a:lnTo>
                <a:lnTo>
                  <a:pt x="51" y="199"/>
                </a:lnTo>
                <a:lnTo>
                  <a:pt x="52" y="196"/>
                </a:lnTo>
                <a:lnTo>
                  <a:pt x="54" y="192"/>
                </a:lnTo>
                <a:lnTo>
                  <a:pt x="57" y="178"/>
                </a:lnTo>
                <a:lnTo>
                  <a:pt x="62" y="165"/>
                </a:lnTo>
                <a:lnTo>
                  <a:pt x="65" y="159"/>
                </a:lnTo>
                <a:lnTo>
                  <a:pt x="70" y="154"/>
                </a:lnTo>
                <a:lnTo>
                  <a:pt x="74" y="149"/>
                </a:lnTo>
                <a:lnTo>
                  <a:pt x="82" y="139"/>
                </a:lnTo>
                <a:lnTo>
                  <a:pt x="92" y="128"/>
                </a:lnTo>
                <a:lnTo>
                  <a:pt x="101" y="122"/>
                </a:lnTo>
                <a:lnTo>
                  <a:pt x="110" y="118"/>
                </a:lnTo>
                <a:lnTo>
                  <a:pt x="120" y="111"/>
                </a:lnTo>
                <a:lnTo>
                  <a:pt x="129" y="106"/>
                </a:lnTo>
                <a:lnTo>
                  <a:pt x="133" y="104"/>
                </a:lnTo>
                <a:lnTo>
                  <a:pt x="144" y="101"/>
                </a:lnTo>
                <a:lnTo>
                  <a:pt x="159" y="96"/>
                </a:lnTo>
                <a:lnTo>
                  <a:pt x="177" y="89"/>
                </a:lnTo>
                <a:lnTo>
                  <a:pt x="202" y="82"/>
                </a:lnTo>
                <a:lnTo>
                  <a:pt x="228" y="74"/>
                </a:lnTo>
                <a:lnTo>
                  <a:pt x="258" y="65"/>
                </a:lnTo>
                <a:lnTo>
                  <a:pt x="292" y="56"/>
                </a:lnTo>
                <a:lnTo>
                  <a:pt x="327" y="47"/>
                </a:lnTo>
                <a:lnTo>
                  <a:pt x="365" y="38"/>
                </a:lnTo>
                <a:lnTo>
                  <a:pt x="405" y="30"/>
                </a:lnTo>
                <a:lnTo>
                  <a:pt x="446" y="21"/>
                </a:lnTo>
                <a:lnTo>
                  <a:pt x="489" y="14"/>
                </a:lnTo>
                <a:lnTo>
                  <a:pt x="531" y="9"/>
                </a:lnTo>
                <a:lnTo>
                  <a:pt x="574" y="3"/>
                </a:lnTo>
                <a:lnTo>
                  <a:pt x="61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09" name="Freeform 29"/>
          <p:cNvSpPr>
            <a:spLocks/>
          </p:cNvSpPr>
          <p:nvPr/>
        </p:nvSpPr>
        <p:spPr bwMode="auto">
          <a:xfrm>
            <a:off x="1497211" y="1977803"/>
            <a:ext cx="108946" cy="58102"/>
          </a:xfrm>
          <a:custGeom>
            <a:avLst/>
            <a:gdLst>
              <a:gd name="T0" fmla="*/ 312 w 625"/>
              <a:gd name="T1" fmla="*/ 0 h 684"/>
              <a:gd name="T2" fmla="*/ 355 w 625"/>
              <a:gd name="T3" fmla="*/ 2 h 684"/>
              <a:gd name="T4" fmla="*/ 396 w 625"/>
              <a:gd name="T5" fmla="*/ 11 h 684"/>
              <a:gd name="T6" fmla="*/ 434 w 625"/>
              <a:gd name="T7" fmla="*/ 24 h 684"/>
              <a:gd name="T8" fmla="*/ 471 w 625"/>
              <a:gd name="T9" fmla="*/ 42 h 684"/>
              <a:gd name="T10" fmla="*/ 503 w 625"/>
              <a:gd name="T11" fmla="*/ 65 h 684"/>
              <a:gd name="T12" fmla="*/ 533 w 625"/>
              <a:gd name="T13" fmla="*/ 91 h 684"/>
              <a:gd name="T14" fmla="*/ 560 w 625"/>
              <a:gd name="T15" fmla="*/ 122 h 684"/>
              <a:gd name="T16" fmla="*/ 583 w 625"/>
              <a:gd name="T17" fmla="*/ 154 h 684"/>
              <a:gd name="T18" fmla="*/ 600 w 625"/>
              <a:gd name="T19" fmla="*/ 191 h 684"/>
              <a:gd name="T20" fmla="*/ 614 w 625"/>
              <a:gd name="T21" fmla="*/ 229 h 684"/>
              <a:gd name="T22" fmla="*/ 622 w 625"/>
              <a:gd name="T23" fmla="*/ 269 h 684"/>
              <a:gd name="T24" fmla="*/ 625 w 625"/>
              <a:gd name="T25" fmla="*/ 312 h 684"/>
              <a:gd name="T26" fmla="*/ 622 w 625"/>
              <a:gd name="T27" fmla="*/ 352 h 684"/>
              <a:gd name="T28" fmla="*/ 615 w 625"/>
              <a:gd name="T29" fmla="*/ 393 h 684"/>
              <a:gd name="T30" fmla="*/ 604 w 625"/>
              <a:gd name="T31" fmla="*/ 433 h 684"/>
              <a:gd name="T32" fmla="*/ 588 w 625"/>
              <a:gd name="T33" fmla="*/ 473 h 684"/>
              <a:gd name="T34" fmla="*/ 569 w 625"/>
              <a:gd name="T35" fmla="*/ 510 h 684"/>
              <a:gd name="T36" fmla="*/ 546 w 625"/>
              <a:gd name="T37" fmla="*/ 546 h 684"/>
              <a:gd name="T38" fmla="*/ 520 w 625"/>
              <a:gd name="T39" fmla="*/ 578 h 684"/>
              <a:gd name="T40" fmla="*/ 490 w 625"/>
              <a:gd name="T41" fmla="*/ 609 h 684"/>
              <a:gd name="T42" fmla="*/ 459 w 625"/>
              <a:gd name="T43" fmla="*/ 634 h 684"/>
              <a:gd name="T44" fmla="*/ 426 w 625"/>
              <a:gd name="T45" fmla="*/ 655 h 684"/>
              <a:gd name="T46" fmla="*/ 390 w 625"/>
              <a:gd name="T47" fmla="*/ 671 h 684"/>
              <a:gd name="T48" fmla="*/ 352 w 625"/>
              <a:gd name="T49" fmla="*/ 681 h 684"/>
              <a:gd name="T50" fmla="*/ 312 w 625"/>
              <a:gd name="T51" fmla="*/ 684 h 684"/>
              <a:gd name="T52" fmla="*/ 274 w 625"/>
              <a:gd name="T53" fmla="*/ 681 h 684"/>
              <a:gd name="T54" fmla="*/ 236 w 625"/>
              <a:gd name="T55" fmla="*/ 671 h 684"/>
              <a:gd name="T56" fmla="*/ 200 w 625"/>
              <a:gd name="T57" fmla="*/ 655 h 684"/>
              <a:gd name="T58" fmla="*/ 166 w 625"/>
              <a:gd name="T59" fmla="*/ 634 h 684"/>
              <a:gd name="T60" fmla="*/ 134 w 625"/>
              <a:gd name="T61" fmla="*/ 609 h 684"/>
              <a:gd name="T62" fmla="*/ 105 w 625"/>
              <a:gd name="T63" fmla="*/ 578 h 684"/>
              <a:gd name="T64" fmla="*/ 79 w 625"/>
              <a:gd name="T65" fmla="*/ 546 h 684"/>
              <a:gd name="T66" fmla="*/ 57 w 625"/>
              <a:gd name="T67" fmla="*/ 510 h 684"/>
              <a:gd name="T68" fmla="*/ 37 w 625"/>
              <a:gd name="T69" fmla="*/ 473 h 684"/>
              <a:gd name="T70" fmla="*/ 21 w 625"/>
              <a:gd name="T71" fmla="*/ 433 h 684"/>
              <a:gd name="T72" fmla="*/ 10 w 625"/>
              <a:gd name="T73" fmla="*/ 393 h 684"/>
              <a:gd name="T74" fmla="*/ 2 w 625"/>
              <a:gd name="T75" fmla="*/ 352 h 684"/>
              <a:gd name="T76" fmla="*/ 0 w 625"/>
              <a:gd name="T77" fmla="*/ 312 h 684"/>
              <a:gd name="T78" fmla="*/ 3 w 625"/>
              <a:gd name="T79" fmla="*/ 269 h 684"/>
              <a:gd name="T80" fmla="*/ 12 w 625"/>
              <a:gd name="T81" fmla="*/ 229 h 684"/>
              <a:gd name="T82" fmla="*/ 25 w 625"/>
              <a:gd name="T83" fmla="*/ 191 h 684"/>
              <a:gd name="T84" fmla="*/ 43 w 625"/>
              <a:gd name="T85" fmla="*/ 154 h 684"/>
              <a:gd name="T86" fmla="*/ 65 w 625"/>
              <a:gd name="T87" fmla="*/ 122 h 684"/>
              <a:gd name="T88" fmla="*/ 91 w 625"/>
              <a:gd name="T89" fmla="*/ 91 h 684"/>
              <a:gd name="T90" fmla="*/ 122 w 625"/>
              <a:gd name="T91" fmla="*/ 65 h 684"/>
              <a:gd name="T92" fmla="*/ 155 w 625"/>
              <a:gd name="T93" fmla="*/ 42 h 684"/>
              <a:gd name="T94" fmla="*/ 191 w 625"/>
              <a:gd name="T95" fmla="*/ 24 h 684"/>
              <a:gd name="T96" fmla="*/ 230 w 625"/>
              <a:gd name="T97" fmla="*/ 11 h 684"/>
              <a:gd name="T98" fmla="*/ 271 w 625"/>
              <a:gd name="T99" fmla="*/ 2 h 684"/>
              <a:gd name="T100" fmla="*/ 312 w 625"/>
              <a:gd name="T101" fmla="*/ 0 h 6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25" h="684">
                <a:moveTo>
                  <a:pt x="312" y="0"/>
                </a:moveTo>
                <a:lnTo>
                  <a:pt x="355" y="2"/>
                </a:lnTo>
                <a:lnTo>
                  <a:pt x="396" y="11"/>
                </a:lnTo>
                <a:lnTo>
                  <a:pt x="434" y="24"/>
                </a:lnTo>
                <a:lnTo>
                  <a:pt x="471" y="42"/>
                </a:lnTo>
                <a:lnTo>
                  <a:pt x="503" y="65"/>
                </a:lnTo>
                <a:lnTo>
                  <a:pt x="533" y="91"/>
                </a:lnTo>
                <a:lnTo>
                  <a:pt x="560" y="122"/>
                </a:lnTo>
                <a:lnTo>
                  <a:pt x="583" y="154"/>
                </a:lnTo>
                <a:lnTo>
                  <a:pt x="600" y="191"/>
                </a:lnTo>
                <a:lnTo>
                  <a:pt x="614" y="229"/>
                </a:lnTo>
                <a:lnTo>
                  <a:pt x="622" y="269"/>
                </a:lnTo>
                <a:lnTo>
                  <a:pt x="625" y="312"/>
                </a:lnTo>
                <a:lnTo>
                  <a:pt x="622" y="352"/>
                </a:lnTo>
                <a:lnTo>
                  <a:pt x="615" y="393"/>
                </a:lnTo>
                <a:lnTo>
                  <a:pt x="604" y="433"/>
                </a:lnTo>
                <a:lnTo>
                  <a:pt x="588" y="473"/>
                </a:lnTo>
                <a:lnTo>
                  <a:pt x="569" y="510"/>
                </a:lnTo>
                <a:lnTo>
                  <a:pt x="546" y="546"/>
                </a:lnTo>
                <a:lnTo>
                  <a:pt x="520" y="578"/>
                </a:lnTo>
                <a:lnTo>
                  <a:pt x="490" y="609"/>
                </a:lnTo>
                <a:lnTo>
                  <a:pt x="459" y="634"/>
                </a:lnTo>
                <a:lnTo>
                  <a:pt x="426" y="655"/>
                </a:lnTo>
                <a:lnTo>
                  <a:pt x="390" y="671"/>
                </a:lnTo>
                <a:lnTo>
                  <a:pt x="352" y="681"/>
                </a:lnTo>
                <a:lnTo>
                  <a:pt x="312" y="684"/>
                </a:lnTo>
                <a:lnTo>
                  <a:pt x="274" y="681"/>
                </a:lnTo>
                <a:lnTo>
                  <a:pt x="236" y="671"/>
                </a:lnTo>
                <a:lnTo>
                  <a:pt x="200" y="655"/>
                </a:lnTo>
                <a:lnTo>
                  <a:pt x="166" y="634"/>
                </a:lnTo>
                <a:lnTo>
                  <a:pt x="134" y="609"/>
                </a:lnTo>
                <a:lnTo>
                  <a:pt x="105" y="578"/>
                </a:lnTo>
                <a:lnTo>
                  <a:pt x="79" y="546"/>
                </a:lnTo>
                <a:lnTo>
                  <a:pt x="57" y="510"/>
                </a:lnTo>
                <a:lnTo>
                  <a:pt x="37" y="473"/>
                </a:lnTo>
                <a:lnTo>
                  <a:pt x="21" y="433"/>
                </a:lnTo>
                <a:lnTo>
                  <a:pt x="10" y="393"/>
                </a:lnTo>
                <a:lnTo>
                  <a:pt x="2" y="352"/>
                </a:lnTo>
                <a:lnTo>
                  <a:pt x="0" y="312"/>
                </a:lnTo>
                <a:lnTo>
                  <a:pt x="3" y="269"/>
                </a:lnTo>
                <a:lnTo>
                  <a:pt x="12" y="229"/>
                </a:lnTo>
                <a:lnTo>
                  <a:pt x="25" y="191"/>
                </a:lnTo>
                <a:lnTo>
                  <a:pt x="43" y="154"/>
                </a:lnTo>
                <a:lnTo>
                  <a:pt x="65" y="122"/>
                </a:lnTo>
                <a:lnTo>
                  <a:pt x="91" y="91"/>
                </a:lnTo>
                <a:lnTo>
                  <a:pt x="122" y="65"/>
                </a:lnTo>
                <a:lnTo>
                  <a:pt x="155" y="42"/>
                </a:lnTo>
                <a:lnTo>
                  <a:pt x="191" y="24"/>
                </a:lnTo>
                <a:lnTo>
                  <a:pt x="230" y="11"/>
                </a:lnTo>
                <a:lnTo>
                  <a:pt x="271" y="2"/>
                </a:lnTo>
                <a:lnTo>
                  <a:pt x="31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defTabSz="914126"/>
            <a:endParaRPr lang="en-US">
              <a:solidFill>
                <a:prstClr val="black"/>
              </a:solidFill>
            </a:endParaRPr>
          </a:p>
        </p:txBody>
      </p:sp>
      <p:sp>
        <p:nvSpPr>
          <p:cNvPr id="110" name="Freeform 85"/>
          <p:cNvSpPr>
            <a:spLocks noEditPoints="1"/>
          </p:cNvSpPr>
          <p:nvPr/>
        </p:nvSpPr>
        <p:spPr bwMode="auto">
          <a:xfrm>
            <a:off x="1416992" y="2660548"/>
            <a:ext cx="252628" cy="356805"/>
          </a:xfrm>
          <a:custGeom>
            <a:avLst/>
            <a:gdLst>
              <a:gd name="T0" fmla="*/ 2147483646 w 45"/>
              <a:gd name="T1" fmla="*/ 2147483646 h 63"/>
              <a:gd name="T2" fmla="*/ 2147483646 w 45"/>
              <a:gd name="T3" fmla="*/ 2147483646 h 63"/>
              <a:gd name="T4" fmla="*/ 2147483646 w 45"/>
              <a:gd name="T5" fmla="*/ 2147483646 h 63"/>
              <a:gd name="T6" fmla="*/ 2147483646 w 45"/>
              <a:gd name="T7" fmla="*/ 2147483646 h 63"/>
              <a:gd name="T8" fmla="*/ 2147483646 w 45"/>
              <a:gd name="T9" fmla="*/ 2147483646 h 63"/>
              <a:gd name="T10" fmla="*/ 2147483646 w 45"/>
              <a:gd name="T11" fmla="*/ 2147483646 h 63"/>
              <a:gd name="T12" fmla="*/ 2147483646 w 45"/>
              <a:gd name="T13" fmla="*/ 2147483646 h 63"/>
              <a:gd name="T14" fmla="*/ 2147483646 w 45"/>
              <a:gd name="T15" fmla="*/ 2147483646 h 63"/>
              <a:gd name="T16" fmla="*/ 2147483646 w 45"/>
              <a:gd name="T17" fmla="*/ 2147483646 h 63"/>
              <a:gd name="T18" fmla="*/ 2147483646 w 45"/>
              <a:gd name="T19" fmla="*/ 2147483646 h 63"/>
              <a:gd name="T20" fmla="*/ 2147483646 w 45"/>
              <a:gd name="T21" fmla="*/ 2147483646 h 63"/>
              <a:gd name="T22" fmla="*/ 2147483646 w 45"/>
              <a:gd name="T23" fmla="*/ 2147483646 h 63"/>
              <a:gd name="T24" fmla="*/ 2147483646 w 45"/>
              <a:gd name="T25" fmla="*/ 2147483646 h 63"/>
              <a:gd name="T26" fmla="*/ 2147483646 w 45"/>
              <a:gd name="T27" fmla="*/ 2147483646 h 63"/>
              <a:gd name="T28" fmla="*/ 2147483646 w 45"/>
              <a:gd name="T29" fmla="*/ 2147483646 h 63"/>
              <a:gd name="T30" fmla="*/ 2147483646 w 45"/>
              <a:gd name="T31" fmla="*/ 2147483646 h 63"/>
              <a:gd name="T32" fmla="*/ 2147483646 w 45"/>
              <a:gd name="T33" fmla="*/ 2147483646 h 63"/>
              <a:gd name="T34" fmla="*/ 2147483646 w 45"/>
              <a:gd name="T35" fmla="*/ 2147483646 h 63"/>
              <a:gd name="T36" fmla="*/ 2147483646 w 45"/>
              <a:gd name="T37" fmla="*/ 2147483646 h 63"/>
              <a:gd name="T38" fmla="*/ 2147483646 w 45"/>
              <a:gd name="T39" fmla="*/ 2147483646 h 63"/>
              <a:gd name="T40" fmla="*/ 2147483646 w 45"/>
              <a:gd name="T41" fmla="*/ 2147483646 h 63"/>
              <a:gd name="T42" fmla="*/ 2147483646 w 45"/>
              <a:gd name="T43" fmla="*/ 2147483646 h 63"/>
              <a:gd name="T44" fmla="*/ 0 w 45"/>
              <a:gd name="T45" fmla="*/ 2147483646 h 63"/>
              <a:gd name="T46" fmla="*/ 0 w 45"/>
              <a:gd name="T47" fmla="*/ 2147483646 h 63"/>
              <a:gd name="T48" fmla="*/ 2147483646 w 45"/>
              <a:gd name="T49" fmla="*/ 2147483646 h 63"/>
              <a:gd name="T50" fmla="*/ 2147483646 w 45"/>
              <a:gd name="T51" fmla="*/ 2147483646 h 63"/>
              <a:gd name="T52" fmla="*/ 2147483646 w 45"/>
              <a:gd name="T53" fmla="*/ 2147483646 h 63"/>
              <a:gd name="T54" fmla="*/ 2147483646 w 45"/>
              <a:gd name="T55" fmla="*/ 2147483646 h 63"/>
              <a:gd name="T56" fmla="*/ 2147483646 w 45"/>
              <a:gd name="T57" fmla="*/ 2147483646 h 63"/>
              <a:gd name="T58" fmla="*/ 2147483646 w 45"/>
              <a:gd name="T59" fmla="*/ 2147483646 h 63"/>
              <a:gd name="T60" fmla="*/ 2147483646 w 45"/>
              <a:gd name="T61" fmla="*/ 2147483646 h 63"/>
              <a:gd name="T62" fmla="*/ 2147483646 w 45"/>
              <a:gd name="T63" fmla="*/ 2147483646 h 63"/>
              <a:gd name="T64" fmla="*/ 2147483646 w 45"/>
              <a:gd name="T65" fmla="*/ 2147483646 h 63"/>
              <a:gd name="T66" fmla="*/ 2147483646 w 45"/>
              <a:gd name="T67" fmla="*/ 0 h 63"/>
              <a:gd name="T68" fmla="*/ 2147483646 w 45"/>
              <a:gd name="T69" fmla="*/ 2147483646 h 63"/>
              <a:gd name="T70" fmla="*/ 2147483646 w 45"/>
              <a:gd name="T71" fmla="*/ 2147483646 h 6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45" h="63">
                <a:moveTo>
                  <a:pt x="42" y="40"/>
                </a:moveTo>
                <a:cubicBezTo>
                  <a:pt x="41" y="40"/>
                  <a:pt x="40" y="39"/>
                  <a:pt x="39" y="38"/>
                </a:cubicBezTo>
                <a:cubicBezTo>
                  <a:pt x="31" y="26"/>
                  <a:pt x="31" y="26"/>
                  <a:pt x="31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9" y="31"/>
                  <a:pt x="29" y="31"/>
                  <a:pt x="29" y="31"/>
                </a:cubicBezTo>
                <a:cubicBezTo>
                  <a:pt x="38" y="45"/>
                  <a:pt x="38" y="45"/>
                  <a:pt x="38" y="45"/>
                </a:cubicBezTo>
                <a:cubicBezTo>
                  <a:pt x="38" y="46"/>
                  <a:pt x="39" y="46"/>
                  <a:pt x="39" y="47"/>
                </a:cubicBezTo>
                <a:cubicBezTo>
                  <a:pt x="39" y="48"/>
                  <a:pt x="38" y="49"/>
                  <a:pt x="36" y="49"/>
                </a:cubicBezTo>
                <a:cubicBezTo>
                  <a:pt x="29" y="49"/>
                  <a:pt x="29" y="49"/>
                  <a:pt x="29" y="49"/>
                </a:cubicBezTo>
                <a:cubicBezTo>
                  <a:pt x="29" y="59"/>
                  <a:pt x="29" y="59"/>
                  <a:pt x="29" y="59"/>
                </a:cubicBezTo>
                <a:cubicBezTo>
                  <a:pt x="29" y="61"/>
                  <a:pt x="28" y="63"/>
                  <a:pt x="25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18" y="63"/>
                  <a:pt x="16" y="61"/>
                  <a:pt x="16" y="59"/>
                </a:cubicBezTo>
                <a:cubicBezTo>
                  <a:pt x="16" y="49"/>
                  <a:pt x="16" y="49"/>
                  <a:pt x="16" y="49"/>
                </a:cubicBezTo>
                <a:cubicBezTo>
                  <a:pt x="9" y="49"/>
                  <a:pt x="9" y="49"/>
                  <a:pt x="9" y="49"/>
                </a:cubicBezTo>
                <a:cubicBezTo>
                  <a:pt x="8" y="49"/>
                  <a:pt x="7" y="48"/>
                  <a:pt x="7" y="47"/>
                </a:cubicBezTo>
                <a:cubicBezTo>
                  <a:pt x="7" y="46"/>
                  <a:pt x="7" y="46"/>
                  <a:pt x="7" y="45"/>
                </a:cubicBezTo>
                <a:cubicBezTo>
                  <a:pt x="16" y="31"/>
                  <a:pt x="16" y="31"/>
                  <a:pt x="16" y="31"/>
                </a:cubicBezTo>
                <a:cubicBezTo>
                  <a:pt x="16" y="26"/>
                  <a:pt x="16" y="26"/>
                  <a:pt x="16" y="26"/>
                </a:cubicBezTo>
                <a:cubicBezTo>
                  <a:pt x="14" y="26"/>
                  <a:pt x="14" y="26"/>
                  <a:pt x="14" y="26"/>
                </a:cubicBezTo>
                <a:cubicBezTo>
                  <a:pt x="6" y="38"/>
                  <a:pt x="6" y="38"/>
                  <a:pt x="6" y="38"/>
                </a:cubicBezTo>
                <a:cubicBezTo>
                  <a:pt x="5" y="39"/>
                  <a:pt x="4" y="40"/>
                  <a:pt x="3" y="40"/>
                </a:cubicBezTo>
                <a:cubicBezTo>
                  <a:pt x="1" y="40"/>
                  <a:pt x="0" y="38"/>
                  <a:pt x="0" y="36"/>
                </a:cubicBezTo>
                <a:cubicBezTo>
                  <a:pt x="0" y="36"/>
                  <a:pt x="0" y="35"/>
                  <a:pt x="0" y="34"/>
                </a:cubicBezTo>
                <a:cubicBezTo>
                  <a:pt x="9" y="21"/>
                  <a:pt x="9" y="21"/>
                  <a:pt x="9" y="21"/>
                </a:cubicBezTo>
                <a:cubicBezTo>
                  <a:pt x="11" y="19"/>
                  <a:pt x="13" y="17"/>
                  <a:pt x="16" y="17"/>
                </a:cubicBezTo>
                <a:cubicBezTo>
                  <a:pt x="29" y="17"/>
                  <a:pt x="29" y="17"/>
                  <a:pt x="29" y="17"/>
                </a:cubicBezTo>
                <a:cubicBezTo>
                  <a:pt x="32" y="17"/>
                  <a:pt x="34" y="19"/>
                  <a:pt x="36" y="21"/>
                </a:cubicBezTo>
                <a:cubicBezTo>
                  <a:pt x="45" y="34"/>
                  <a:pt x="45" y="34"/>
                  <a:pt x="45" y="34"/>
                </a:cubicBezTo>
                <a:cubicBezTo>
                  <a:pt x="45" y="35"/>
                  <a:pt x="45" y="36"/>
                  <a:pt x="45" y="36"/>
                </a:cubicBezTo>
                <a:cubicBezTo>
                  <a:pt x="45" y="38"/>
                  <a:pt x="44" y="40"/>
                  <a:pt x="42" y="40"/>
                </a:cubicBezTo>
                <a:close/>
                <a:moveTo>
                  <a:pt x="23" y="16"/>
                </a:moveTo>
                <a:cubicBezTo>
                  <a:pt x="18" y="16"/>
                  <a:pt x="15" y="12"/>
                  <a:pt x="15" y="8"/>
                </a:cubicBezTo>
                <a:cubicBezTo>
                  <a:pt x="15" y="3"/>
                  <a:pt x="18" y="0"/>
                  <a:pt x="23" y="0"/>
                </a:cubicBezTo>
                <a:cubicBezTo>
                  <a:pt x="27" y="0"/>
                  <a:pt x="31" y="3"/>
                  <a:pt x="31" y="8"/>
                </a:cubicBezTo>
                <a:cubicBezTo>
                  <a:pt x="31" y="12"/>
                  <a:pt x="27" y="16"/>
                  <a:pt x="23" y="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th-TH"/>
          </a:p>
        </p:txBody>
      </p:sp>
      <p:pic>
        <p:nvPicPr>
          <p:cNvPr id="111" name="Picture 2" descr="Resultado de imagen para un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2361" y="2825322"/>
            <a:ext cx="869746" cy="128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AEB1A8B-4847-4593-841B-9EBDE230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895" y="1577865"/>
            <a:ext cx="3430421" cy="10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00942" y="362277"/>
            <a:ext cx="3045366" cy="633144"/>
          </a:xfrm>
        </p:spPr>
        <p:txBody>
          <a:bodyPr/>
          <a:lstStyle/>
          <a:p>
            <a:r>
              <a:rPr lang="en-US" sz="2800" b="1" dirty="0"/>
              <a:t>PROYECTO</a:t>
            </a:r>
            <a:endParaRPr lang="es-PE" sz="2800" b="1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201799" y="1079480"/>
            <a:ext cx="6227652" cy="68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000" b="1" dirty="0">
                <a:solidFill>
                  <a:srgbClr val="298250"/>
                </a:solidFill>
                <a:latin typeface="Lato Black" panose="020F0502020204030203" pitchFamily="34" charset="77"/>
              </a:rPr>
              <a:t>PROYECTOS DE INVESTIGACIÓN BÁSICA 2019-01 FONDECYT/CONCYTEC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C0234C84-E7AE-A540-8AFC-0A33FFF4C65A}"/>
              </a:ext>
            </a:extLst>
          </p:cNvPr>
          <p:cNvSpPr/>
          <p:nvPr/>
        </p:nvSpPr>
        <p:spPr>
          <a:xfrm>
            <a:off x="434737" y="1989849"/>
            <a:ext cx="4642305" cy="931546"/>
          </a:xfrm>
          <a:prstGeom prst="rect">
            <a:avLst/>
          </a:prstGeom>
          <a:solidFill>
            <a:srgbClr val="CFB8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52">
            <a:extLst>
              <a:ext uri="{FF2B5EF4-FFF2-40B4-BE49-F238E27FC236}">
                <a16:creationId xmlns:a16="http://schemas.microsoft.com/office/drawing/2014/main" id="{FEB3EAFE-AFC9-6C41-AA5E-A7B0651E2ACB}"/>
              </a:ext>
            </a:extLst>
          </p:cNvPr>
          <p:cNvSpPr/>
          <p:nvPr/>
        </p:nvSpPr>
        <p:spPr>
          <a:xfrm>
            <a:off x="438914" y="3029344"/>
            <a:ext cx="4620488" cy="1852217"/>
          </a:xfrm>
          <a:prstGeom prst="rect">
            <a:avLst/>
          </a:prstGeom>
          <a:solidFill>
            <a:srgbClr val="CD88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59">
            <a:extLst>
              <a:ext uri="{FF2B5EF4-FFF2-40B4-BE49-F238E27FC236}">
                <a16:creationId xmlns:a16="http://schemas.microsoft.com/office/drawing/2014/main" id="{D81A63BB-4A29-B342-86E8-5BC7981257EF}"/>
              </a:ext>
            </a:extLst>
          </p:cNvPr>
          <p:cNvSpPr txBox="1"/>
          <p:nvPr/>
        </p:nvSpPr>
        <p:spPr>
          <a:xfrm>
            <a:off x="543441" y="2120915"/>
            <a:ext cx="441143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lnSpc>
                <a:spcPts val="1530"/>
              </a:lnSpc>
              <a:buClrTx/>
            </a:pPr>
            <a:r>
              <a:rPr lang="es-PE" sz="1600" b="1" dirty="0">
                <a:solidFill>
                  <a:schemeClr val="bg1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DISTRIBUCIÓN ECOLÓGICA DE LAS PRINCIPALES ESPECIES FORESTALES MADERABLES EN LA AMAZONÍA PERUANA</a:t>
            </a:r>
            <a:endParaRPr lang="en-US" sz="1600" b="1" kern="1200" dirty="0">
              <a:solidFill>
                <a:schemeClr val="bg1"/>
              </a:solidFill>
              <a:latin typeface="Lato" panose="020F0502020204030203" pitchFamily="34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grpSp>
        <p:nvGrpSpPr>
          <p:cNvPr id="11" name="Group 14">
            <a:extLst>
              <a:ext uri="{FF2B5EF4-FFF2-40B4-BE49-F238E27FC236}">
                <a16:creationId xmlns:a16="http://schemas.microsoft.com/office/drawing/2014/main" id="{A94EA0A3-A70C-4D44-AA27-89AC71900D64}"/>
              </a:ext>
            </a:extLst>
          </p:cNvPr>
          <p:cNvGrpSpPr/>
          <p:nvPr/>
        </p:nvGrpSpPr>
        <p:grpSpPr>
          <a:xfrm>
            <a:off x="662474" y="3174615"/>
            <a:ext cx="4180098" cy="1680114"/>
            <a:chOff x="2512823" y="7960449"/>
            <a:chExt cx="6783307" cy="4458518"/>
          </a:xfrm>
        </p:grpSpPr>
        <p:sp>
          <p:nvSpPr>
            <p:cNvPr id="12" name="TextBox 61">
              <a:extLst>
                <a:ext uri="{FF2B5EF4-FFF2-40B4-BE49-F238E27FC236}">
                  <a16:creationId xmlns:a16="http://schemas.microsoft.com/office/drawing/2014/main" id="{C95417A9-EC1D-B54F-B00C-FBE8170C6326}"/>
                </a:ext>
              </a:extLst>
            </p:cNvPr>
            <p:cNvSpPr txBox="1"/>
            <p:nvPr/>
          </p:nvSpPr>
          <p:spPr>
            <a:xfrm>
              <a:off x="2523746" y="7960449"/>
              <a:ext cx="6772384" cy="71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663">
                <a:lnSpc>
                  <a:spcPts val="1530"/>
                </a:lnSpc>
                <a:buClrTx/>
              </a:pPr>
              <a:r>
                <a:rPr lang="en-US" sz="1800" b="1" kern="1200" dirty="0">
                  <a:solidFill>
                    <a:srgbClr val="FFFFFF"/>
                  </a:solidFill>
                  <a:latin typeface="Lato" panose="020F0502020204030203" pitchFamily="34" charset="77"/>
                  <a:ea typeface="Lato Light" panose="020F0502020204030203" pitchFamily="34" charset="0"/>
                  <a:cs typeface="Lato Light" panose="020F0502020204030203" pitchFamily="34" charset="0"/>
                </a:rPr>
                <a:t>OBJETIVO</a:t>
              </a:r>
            </a:p>
          </p:txBody>
        </p:sp>
        <p:sp>
          <p:nvSpPr>
            <p:cNvPr id="13" name="TextBox 62">
              <a:extLst>
                <a:ext uri="{FF2B5EF4-FFF2-40B4-BE49-F238E27FC236}">
                  <a16:creationId xmlns:a16="http://schemas.microsoft.com/office/drawing/2014/main" id="{AF1A1531-BB11-2E49-AF8B-A218804D410A}"/>
                </a:ext>
              </a:extLst>
            </p:cNvPr>
            <p:cNvSpPr txBox="1"/>
            <p:nvPr/>
          </p:nvSpPr>
          <p:spPr>
            <a:xfrm>
              <a:off x="2512823" y="8743606"/>
              <a:ext cx="6772384" cy="367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s-PE" altLang="es-PE" dirty="0">
                  <a:solidFill>
                    <a:schemeClr val="bg1"/>
                  </a:solidFill>
                  <a:latin typeface="Lato" panose="020F0502020204030203" pitchFamily="34" charset="77"/>
                  <a:ea typeface="Calibri" panose="020F0502020204030204" pitchFamily="34" charset="0"/>
                  <a:cs typeface="Times New Roman" panose="02020603050405020304" pitchFamily="18" charset="0"/>
                </a:rPr>
                <a:t>Determinar el patrón de distribución a partir de la estructura de la vegetación de 5 especies forestales en 4 departamentos (Loreto, Ucayali, Madre de Dios y San Martín) y correlacionarlas con los datos bioclimáticos para conocer sus áreas potenciales en la Amazonia peruana.</a:t>
              </a:r>
            </a:p>
          </p:txBody>
        </p:sp>
      </p:grp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26434" t="40813" r="27623" b="30083"/>
          <a:stretch/>
        </p:blipFill>
        <p:spPr>
          <a:xfrm>
            <a:off x="5560759" y="2619702"/>
            <a:ext cx="2517110" cy="870206"/>
          </a:xfrm>
          <a:prstGeom prst="rect">
            <a:avLst/>
          </a:prstGeom>
        </p:spPr>
      </p:pic>
      <p:pic>
        <p:nvPicPr>
          <p:cNvPr id="15" name="Picture 2" descr="Resultado de imagen para un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52" y="3601466"/>
            <a:ext cx="869746" cy="128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90D02F6-0001-46AA-AE5A-531FD7DCD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743" y="1876389"/>
            <a:ext cx="2567141" cy="76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82953" y="362277"/>
            <a:ext cx="2729172" cy="642423"/>
          </a:xfrm>
        </p:spPr>
        <p:txBody>
          <a:bodyPr/>
          <a:lstStyle/>
          <a:p>
            <a:r>
              <a:rPr lang="en-US" sz="2800" b="1" dirty="0"/>
              <a:t>PROYECTO</a:t>
            </a:r>
            <a:endParaRPr lang="es-PE" sz="2800" b="1" dirty="0"/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1788303" y="1207790"/>
            <a:ext cx="5548744" cy="6853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2000" b="1" dirty="0">
                <a:solidFill>
                  <a:srgbClr val="B65E45"/>
                </a:solidFill>
              </a:rPr>
              <a:t>PREGUNTAS DE LA INVESTIGACIÓN 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C0234C84-E7AE-A540-8AFC-0A33FFF4C65A}"/>
              </a:ext>
            </a:extLst>
          </p:cNvPr>
          <p:cNvSpPr/>
          <p:nvPr/>
        </p:nvSpPr>
        <p:spPr>
          <a:xfrm>
            <a:off x="1310762" y="1770043"/>
            <a:ext cx="6289365" cy="1103310"/>
          </a:xfrm>
          <a:prstGeom prst="rect">
            <a:avLst/>
          </a:prstGeom>
          <a:solidFill>
            <a:srgbClr val="CC88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59">
            <a:extLst>
              <a:ext uri="{FF2B5EF4-FFF2-40B4-BE49-F238E27FC236}">
                <a16:creationId xmlns:a16="http://schemas.microsoft.com/office/drawing/2014/main" id="{D81A63BB-4A29-B342-86E8-5BC7981257EF}"/>
              </a:ext>
            </a:extLst>
          </p:cNvPr>
          <p:cNvSpPr txBox="1"/>
          <p:nvPr/>
        </p:nvSpPr>
        <p:spPr>
          <a:xfrm>
            <a:off x="1349623" y="2018974"/>
            <a:ext cx="6182136" cy="68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lnSpc>
                <a:spcPts val="1530"/>
              </a:lnSpc>
              <a:buClrTx/>
            </a:pPr>
            <a:r>
              <a:rPr lang="es-PE" sz="2300" dirty="0">
                <a:solidFill>
                  <a:schemeClr val="bg1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¿Cómo están distribuidas las principales</a:t>
            </a:r>
          </a:p>
          <a:p>
            <a:pPr algn="ctr" defTabSz="685663">
              <a:lnSpc>
                <a:spcPts val="1530"/>
              </a:lnSpc>
              <a:buClrTx/>
            </a:pPr>
            <a:endParaRPr lang="es-PE" sz="2300" dirty="0">
              <a:solidFill>
                <a:schemeClr val="bg1"/>
              </a:solidFill>
              <a:latin typeface="Lato" panose="020F0502020204030203" pitchFamily="34" charset="77"/>
              <a:ea typeface="Lato Light" panose="020F0502020204030203" pitchFamily="34" charset="0"/>
            </a:endParaRPr>
          </a:p>
          <a:p>
            <a:pPr algn="ctr" defTabSz="685663">
              <a:lnSpc>
                <a:spcPts val="1530"/>
              </a:lnSpc>
              <a:buClrTx/>
            </a:pPr>
            <a:r>
              <a:rPr lang="es-PE" sz="2300" dirty="0">
                <a:solidFill>
                  <a:schemeClr val="bg1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 especies forestales en la Amazonía peruana?</a:t>
            </a:r>
            <a:endParaRPr lang="en-US" sz="2300" kern="1200" dirty="0">
              <a:solidFill>
                <a:schemeClr val="bg1"/>
              </a:solidFill>
              <a:latin typeface="Lato" panose="020F0502020204030203" pitchFamily="34" charset="77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7" name="Rectangle 50">
            <a:extLst>
              <a:ext uri="{FF2B5EF4-FFF2-40B4-BE49-F238E27FC236}">
                <a16:creationId xmlns:a16="http://schemas.microsoft.com/office/drawing/2014/main" id="{C0234C84-E7AE-A540-8AFC-0A33FFF4C65A}"/>
              </a:ext>
            </a:extLst>
          </p:cNvPr>
          <p:cNvSpPr/>
          <p:nvPr/>
        </p:nvSpPr>
        <p:spPr>
          <a:xfrm>
            <a:off x="1310762" y="3655708"/>
            <a:ext cx="6289365" cy="1103310"/>
          </a:xfrm>
          <a:prstGeom prst="rect">
            <a:avLst/>
          </a:prstGeom>
          <a:solidFill>
            <a:srgbClr val="CC884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6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59">
            <a:extLst>
              <a:ext uri="{FF2B5EF4-FFF2-40B4-BE49-F238E27FC236}">
                <a16:creationId xmlns:a16="http://schemas.microsoft.com/office/drawing/2014/main" id="{D81A63BB-4A29-B342-86E8-5BC7981257EF}"/>
              </a:ext>
            </a:extLst>
          </p:cNvPr>
          <p:cNvSpPr txBox="1"/>
          <p:nvPr/>
        </p:nvSpPr>
        <p:spPr>
          <a:xfrm>
            <a:off x="1456853" y="3878584"/>
            <a:ext cx="6074906" cy="88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663">
              <a:lnSpc>
                <a:spcPts val="1530"/>
              </a:lnSpc>
              <a:buClrTx/>
            </a:pPr>
            <a:r>
              <a:rPr lang="es-PE" sz="2300" dirty="0">
                <a:solidFill>
                  <a:schemeClr val="bg1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¿De qué forma el estudio puede ayudar en </a:t>
            </a:r>
          </a:p>
          <a:p>
            <a:pPr algn="ctr" defTabSz="685663">
              <a:lnSpc>
                <a:spcPts val="1530"/>
              </a:lnSpc>
              <a:buClrTx/>
            </a:pPr>
            <a:endParaRPr lang="es-PE" sz="2300" dirty="0">
              <a:solidFill>
                <a:schemeClr val="bg1"/>
              </a:solidFill>
              <a:latin typeface="Lato" panose="020F0502020204030203" pitchFamily="34" charset="77"/>
              <a:ea typeface="Lato Light" panose="020F0502020204030203" pitchFamily="34" charset="0"/>
            </a:endParaRPr>
          </a:p>
          <a:p>
            <a:pPr algn="ctr" defTabSz="685663">
              <a:lnSpc>
                <a:spcPts val="1530"/>
              </a:lnSpc>
              <a:buClrTx/>
            </a:pPr>
            <a:r>
              <a:rPr lang="es-PE" sz="2300" dirty="0">
                <a:solidFill>
                  <a:schemeClr val="bg1"/>
                </a:solidFill>
                <a:latin typeface="Lato" panose="020F0502020204030203" pitchFamily="34" charset="77"/>
                <a:ea typeface="Lato Light" panose="020F0502020204030203" pitchFamily="34" charset="0"/>
              </a:rPr>
              <a:t>las supervisiones forestales?</a:t>
            </a:r>
          </a:p>
          <a:p>
            <a:pPr algn="ctr" defTabSz="685663">
              <a:lnSpc>
                <a:spcPts val="1530"/>
              </a:lnSpc>
              <a:buClrTx/>
            </a:pPr>
            <a:endParaRPr lang="es-PE" sz="2300" dirty="0">
              <a:solidFill>
                <a:schemeClr val="bg1"/>
              </a:solidFill>
              <a:latin typeface="Lato" panose="020F0502020204030203" pitchFamily="34" charset="77"/>
              <a:ea typeface="Lato Light" panose="020F0502020204030203" pitchFamily="34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450376" y="3263472"/>
            <a:ext cx="7961749" cy="13648"/>
          </a:xfrm>
          <a:prstGeom prst="line">
            <a:avLst/>
          </a:prstGeom>
          <a:ln>
            <a:solidFill>
              <a:srgbClr val="CFB8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409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5A5E4-A848-134B-A539-263ADF0C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941" y="360212"/>
            <a:ext cx="7698900" cy="1021500"/>
          </a:xfrm>
        </p:spPr>
        <p:txBody>
          <a:bodyPr/>
          <a:lstStyle/>
          <a:p>
            <a:r>
              <a:rPr lang="es-PE" sz="2800" b="1" dirty="0"/>
              <a:t>METODOLOGÍA Y ÁMBITO DEL PROYECTO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54125" y="2244923"/>
            <a:ext cx="6452482" cy="2709472"/>
            <a:chOff x="1268954" y="1954983"/>
            <a:chExt cx="9247742" cy="4108931"/>
          </a:xfrm>
        </p:grpSpPr>
        <p:grpSp>
          <p:nvGrpSpPr>
            <p:cNvPr id="12" name="Group 20"/>
            <p:cNvGrpSpPr>
              <a:grpSpLocks/>
            </p:cNvGrpSpPr>
            <p:nvPr/>
          </p:nvGrpSpPr>
          <p:grpSpPr bwMode="auto">
            <a:xfrm>
              <a:off x="3108707" y="1960659"/>
              <a:ext cx="2783998" cy="2049462"/>
              <a:chOff x="4108694" y="1553926"/>
              <a:chExt cx="3084077" cy="2050473"/>
            </a:xfrm>
          </p:grpSpPr>
          <p:cxnSp>
            <p:nvCxnSpPr>
              <p:cNvPr id="31" name="Straight Connector 37"/>
              <p:cNvCxnSpPr/>
              <p:nvPr/>
            </p:nvCxnSpPr>
            <p:spPr>
              <a:xfrm flipH="1" flipV="1">
                <a:off x="5142011" y="1553926"/>
                <a:ext cx="2050760" cy="205047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88"/>
              <p:cNvCxnSpPr>
                <a:cxnSpLocks/>
              </p:cNvCxnSpPr>
              <p:nvPr/>
            </p:nvCxnSpPr>
            <p:spPr>
              <a:xfrm>
                <a:off x="4108694" y="2599016"/>
                <a:ext cx="2077744" cy="0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89"/>
              <p:cNvCxnSpPr>
                <a:cxnSpLocks/>
              </p:cNvCxnSpPr>
              <p:nvPr/>
            </p:nvCxnSpPr>
            <p:spPr>
              <a:xfrm>
                <a:off x="4602337" y="3092972"/>
                <a:ext cx="2076156" cy="0"/>
              </a:xfrm>
              <a:prstGeom prst="line">
                <a:avLst/>
              </a:prstGeom>
              <a:ln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7"/>
            <p:cNvGrpSpPr>
              <a:grpSpLocks/>
            </p:cNvGrpSpPr>
            <p:nvPr/>
          </p:nvGrpSpPr>
          <p:grpSpPr bwMode="auto">
            <a:xfrm>
              <a:off x="4440620" y="4010122"/>
              <a:ext cx="2786862" cy="2049463"/>
              <a:chOff x="5440267" y="3604399"/>
              <a:chExt cx="3087228" cy="2048256"/>
            </a:xfrm>
          </p:grpSpPr>
          <p:cxnSp>
            <p:nvCxnSpPr>
              <p:cNvPr id="28" name="Straight Connector 6"/>
              <p:cNvCxnSpPr/>
              <p:nvPr/>
            </p:nvCxnSpPr>
            <p:spPr>
              <a:xfrm flipH="1">
                <a:off x="6479924" y="3604399"/>
                <a:ext cx="2047571" cy="2048256"/>
              </a:xfrm>
              <a:prstGeom prst="line">
                <a:avLst/>
              </a:prstGeom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96"/>
              <p:cNvCxnSpPr>
                <a:cxnSpLocks/>
              </p:cNvCxnSpPr>
              <p:nvPr/>
            </p:nvCxnSpPr>
            <p:spPr>
              <a:xfrm flipV="1">
                <a:off x="5440267" y="4610281"/>
                <a:ext cx="2077728" cy="0"/>
              </a:xfrm>
              <a:prstGeom prst="line">
                <a:avLst/>
              </a:prstGeom>
              <a:ln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97"/>
              <p:cNvCxnSpPr>
                <a:cxnSpLocks/>
              </p:cNvCxnSpPr>
              <p:nvPr/>
            </p:nvCxnSpPr>
            <p:spPr>
              <a:xfrm flipV="1">
                <a:off x="5933906" y="4115273"/>
                <a:ext cx="2076141" cy="0"/>
              </a:xfrm>
              <a:prstGeom prst="line">
                <a:avLst/>
              </a:prstGeom>
              <a:ln>
                <a:solidFill>
                  <a:schemeClr val="accent5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01"/>
            <p:cNvSpPr>
              <a:spLocks noChangeArrowheads="1"/>
            </p:cNvSpPr>
            <p:nvPr/>
          </p:nvSpPr>
          <p:spPr bwMode="auto">
            <a:xfrm>
              <a:off x="1268954" y="2586544"/>
              <a:ext cx="3351265" cy="51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s-PE" altLang="es-PE" sz="1600" noProof="1">
                  <a:latin typeface="Lato" panose="020F0502020204030203" pitchFamily="34" charset="77"/>
                </a:rPr>
                <a:t>Diámetro altura de pecho </a:t>
              </a:r>
            </a:p>
          </p:txBody>
        </p:sp>
        <p:sp>
          <p:nvSpPr>
            <p:cNvPr id="15" name="Rectangle 102"/>
            <p:cNvSpPr>
              <a:spLocks noChangeArrowheads="1"/>
            </p:cNvSpPr>
            <p:nvPr/>
          </p:nvSpPr>
          <p:spPr bwMode="auto">
            <a:xfrm>
              <a:off x="1756118" y="3110791"/>
              <a:ext cx="3331709" cy="466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/>
              <a:r>
                <a:rPr lang="es-PE" altLang="es-PE" noProof="1">
                  <a:latin typeface="Lato" panose="020F0502020204030203" pitchFamily="34" charset="77"/>
                </a:rPr>
                <a:t>Altura comercial</a:t>
              </a:r>
            </a:p>
          </p:txBody>
        </p:sp>
        <p:sp>
          <p:nvSpPr>
            <p:cNvPr id="16" name="Rectangle 106"/>
            <p:cNvSpPr/>
            <p:nvPr/>
          </p:nvSpPr>
          <p:spPr>
            <a:xfrm>
              <a:off x="3810526" y="4081338"/>
              <a:ext cx="2945756" cy="5134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sz="1600" noProof="1">
                  <a:latin typeface="Lato" panose="020F0502020204030203" pitchFamily="34" charset="77"/>
                </a:rPr>
                <a:t>Ubicación geográfica</a:t>
              </a:r>
            </a:p>
          </p:txBody>
        </p:sp>
        <p:grpSp>
          <p:nvGrpSpPr>
            <p:cNvPr id="17" name="Group 72"/>
            <p:cNvGrpSpPr/>
            <p:nvPr/>
          </p:nvGrpSpPr>
          <p:grpSpPr>
            <a:xfrm>
              <a:off x="2303337" y="1958206"/>
              <a:ext cx="2186702" cy="551965"/>
              <a:chOff x="134712" y="1551709"/>
              <a:chExt cx="2422743" cy="551965"/>
            </a:xfrm>
            <a:solidFill>
              <a:schemeClr val="accent2"/>
            </a:solidFill>
          </p:grpSpPr>
          <p:sp>
            <p:nvSpPr>
              <p:cNvPr id="26" name="Rectangle 73"/>
              <p:cNvSpPr/>
              <p:nvPr/>
            </p:nvSpPr>
            <p:spPr>
              <a:xfrm>
                <a:off x="134712" y="1551709"/>
                <a:ext cx="1874103" cy="551965"/>
              </a:xfrm>
              <a:prstGeom prst="rect">
                <a:avLst/>
              </a:prstGeom>
              <a:solidFill>
                <a:srgbClr val="CD8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s-PE" b="1" dirty="0">
                    <a:latin typeface="Lato" panose="020F0502020204030203" pitchFamily="34" charset="77"/>
                  </a:rPr>
                  <a:t>Variables tabulares</a:t>
                </a:r>
                <a:endParaRPr lang="en-US" b="1" noProof="1">
                  <a:latin typeface="Lato" panose="020F0502020204030203" pitchFamily="34" charset="77"/>
                </a:endParaRPr>
              </a:p>
            </p:txBody>
          </p:sp>
          <p:sp>
            <p:nvSpPr>
              <p:cNvPr id="27" name="Right Triangle 74"/>
              <p:cNvSpPr/>
              <p:nvPr/>
            </p:nvSpPr>
            <p:spPr>
              <a:xfrm>
                <a:off x="2008815" y="1551709"/>
                <a:ext cx="548640" cy="551965"/>
              </a:xfrm>
              <a:prstGeom prst="rtTriangle">
                <a:avLst/>
              </a:prstGeom>
              <a:solidFill>
                <a:srgbClr val="CD884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noProof="1"/>
              </a:p>
            </p:txBody>
          </p:sp>
        </p:grpSp>
        <p:grpSp>
          <p:nvGrpSpPr>
            <p:cNvPr id="18" name="Group 81"/>
            <p:cNvGrpSpPr/>
            <p:nvPr/>
          </p:nvGrpSpPr>
          <p:grpSpPr>
            <a:xfrm>
              <a:off x="2771694" y="5437212"/>
              <a:ext cx="3017860" cy="626702"/>
              <a:chOff x="690111" y="4695313"/>
              <a:chExt cx="2753169" cy="626702"/>
            </a:xfrm>
            <a:solidFill>
              <a:schemeClr val="accent5"/>
            </a:solidFill>
          </p:grpSpPr>
          <p:sp>
            <p:nvSpPr>
              <p:cNvPr id="23" name="Rectangle 82"/>
              <p:cNvSpPr/>
              <p:nvPr/>
            </p:nvSpPr>
            <p:spPr>
              <a:xfrm>
                <a:off x="690111" y="4695313"/>
                <a:ext cx="2383253" cy="626702"/>
              </a:xfrm>
              <a:prstGeom prst="rect">
                <a:avLst/>
              </a:prstGeom>
              <a:solidFill>
                <a:srgbClr val="CFB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b="1" noProof="1">
                    <a:latin typeface="Lato" panose="020F0502020204030203" pitchFamily="34" charset="77"/>
                  </a:rPr>
                  <a:t>Variables georreferenciadas</a:t>
                </a:r>
              </a:p>
            </p:txBody>
          </p:sp>
          <p:sp>
            <p:nvSpPr>
              <p:cNvPr id="24" name="Right Triangle 83"/>
              <p:cNvSpPr/>
              <p:nvPr/>
            </p:nvSpPr>
            <p:spPr>
              <a:xfrm flipV="1">
                <a:off x="3068850" y="4695313"/>
                <a:ext cx="374430" cy="626700"/>
              </a:xfrm>
              <a:prstGeom prst="rtTriangle">
                <a:avLst/>
              </a:prstGeom>
              <a:solidFill>
                <a:srgbClr val="CFB87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100" noProof="1"/>
              </a:p>
            </p:txBody>
          </p:sp>
        </p:grpSp>
        <p:sp>
          <p:nvSpPr>
            <p:cNvPr id="19" name="Arrow: Right 2"/>
            <p:cNvSpPr/>
            <p:nvPr/>
          </p:nvSpPr>
          <p:spPr>
            <a:xfrm>
              <a:off x="1594391" y="3083465"/>
              <a:ext cx="6583680" cy="1909349"/>
            </a:xfrm>
            <a:prstGeom prst="rightArrow">
              <a:avLst>
                <a:gd name="adj1" fmla="val 1724"/>
                <a:gd name="adj2" fmla="val 53849"/>
              </a:avLst>
            </a:prstGeom>
            <a:solidFill>
              <a:srgbClr val="698C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100" noProof="1"/>
            </a:p>
          </p:txBody>
        </p:sp>
        <p:sp>
          <p:nvSpPr>
            <p:cNvPr id="20" name="CuadroTexto 4"/>
            <p:cNvSpPr txBox="1">
              <a:spLocks noChangeArrowheads="1"/>
            </p:cNvSpPr>
            <p:nvPr/>
          </p:nvSpPr>
          <p:spPr bwMode="auto">
            <a:xfrm flipH="1">
              <a:off x="8405890" y="1954983"/>
              <a:ext cx="2062220" cy="886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s-PE" altLang="es-PE" sz="1600" b="1" dirty="0">
                  <a:solidFill>
                    <a:srgbClr val="B65E45"/>
                  </a:solidFill>
                  <a:latin typeface="Lato" panose="020F0502020204030203" pitchFamily="34" charset="77"/>
                </a:rPr>
                <a:t>Distribución de las especies</a:t>
              </a:r>
            </a:p>
          </p:txBody>
        </p:sp>
        <p:sp>
          <p:nvSpPr>
            <p:cNvPr id="21" name="Rectangle 106"/>
            <p:cNvSpPr/>
            <p:nvPr/>
          </p:nvSpPr>
          <p:spPr>
            <a:xfrm>
              <a:off x="2998312" y="4641425"/>
              <a:ext cx="3196186" cy="4667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US" noProof="1">
                  <a:latin typeface="Lato" panose="020F0502020204030203" pitchFamily="34" charset="77"/>
                </a:rPr>
                <a:t>Unidades de territorio</a:t>
              </a:r>
            </a:p>
          </p:txBody>
        </p:sp>
        <p:pic>
          <p:nvPicPr>
            <p:cNvPr id="22" name="Imagen 6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9"/>
            <a:stretch>
              <a:fillRect/>
            </a:stretch>
          </p:blipFill>
          <p:spPr bwMode="auto">
            <a:xfrm>
              <a:off x="8303188" y="2970234"/>
              <a:ext cx="2213508" cy="3045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ángulo 6"/>
          <p:cNvSpPr/>
          <p:nvPr/>
        </p:nvSpPr>
        <p:spPr>
          <a:xfrm>
            <a:off x="0" y="1095995"/>
            <a:ext cx="903316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450" dirty="0">
                <a:latin typeface="Lato" panose="020F0502020204030203" pitchFamily="34" charset="77"/>
                <a:ea typeface="Calibri" panose="020F0502020204030204" pitchFamily="34" charset="0"/>
              </a:rPr>
              <a:t>Para el estudio se han considerado 4 especies que presentan una alta demanda y continuo potencial de comercialización a nivel nacional: 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Cedrelinga cateniformis (Ducke) Ducke</a:t>
            </a:r>
            <a:r>
              <a:rPr lang="es-PE" sz="1450" dirty="0">
                <a:latin typeface="Lato" panose="020F0502020204030203" pitchFamily="34" charset="77"/>
                <a:ea typeface="Calibri" panose="020F0502020204030204" pitchFamily="34" charset="0"/>
              </a:rPr>
              <a:t>. “tornillo”, </a:t>
            </a:r>
            <a:r>
              <a:rPr lang="es-PE" sz="1450" b="1" i="1" dirty="0" err="1">
                <a:latin typeface="Lato" panose="020F0502020204030203" pitchFamily="34" charset="77"/>
                <a:ea typeface="Calibri" panose="020F0502020204030204" pitchFamily="34" charset="0"/>
              </a:rPr>
              <a:t>Calycophyllum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 </a:t>
            </a:r>
            <a:r>
              <a:rPr lang="es-PE" sz="1450" b="1" i="1" dirty="0" err="1">
                <a:latin typeface="Lato" panose="020F0502020204030203" pitchFamily="34" charset="77"/>
                <a:ea typeface="Calibri" panose="020F0502020204030204" pitchFamily="34" charset="0"/>
              </a:rPr>
              <a:t>spruceanum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 (</a:t>
            </a:r>
            <a:r>
              <a:rPr lang="es-PE" sz="1450" b="1" i="1" dirty="0" err="1">
                <a:latin typeface="Lato" panose="020F0502020204030203" pitchFamily="34" charset="77"/>
                <a:ea typeface="Calibri" panose="020F0502020204030204" pitchFamily="34" charset="0"/>
              </a:rPr>
              <a:t>Benth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.) Hook. f. ex K. </a:t>
            </a:r>
            <a:r>
              <a:rPr lang="es-PE" sz="1450" b="1" i="1" dirty="0" err="1">
                <a:latin typeface="Lato" panose="020F0502020204030203" pitchFamily="34" charset="77"/>
                <a:ea typeface="Calibri" panose="020F0502020204030204" pitchFamily="34" charset="0"/>
              </a:rPr>
              <a:t>Schum</a:t>
            </a:r>
            <a:r>
              <a:rPr lang="es-PE" sz="1450" dirty="0">
                <a:latin typeface="Lato" panose="020F0502020204030203" pitchFamily="34" charset="77"/>
                <a:ea typeface="Calibri" panose="020F0502020204030204" pitchFamily="34" charset="0"/>
              </a:rPr>
              <a:t> “capirona”, 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Virola sebifera </a:t>
            </a:r>
            <a:r>
              <a:rPr lang="es-PE" sz="1450" b="1" i="1" dirty="0" err="1">
                <a:latin typeface="Lato" panose="020F0502020204030203" pitchFamily="34" charset="77"/>
                <a:ea typeface="Calibri" panose="020F0502020204030204" pitchFamily="34" charset="0"/>
              </a:rPr>
              <a:t>Aubl</a:t>
            </a:r>
            <a:r>
              <a:rPr lang="es-PE" sz="1450" dirty="0">
                <a:latin typeface="Lato" panose="020F0502020204030203" pitchFamily="34" charset="77"/>
                <a:ea typeface="Calibri" panose="020F0502020204030204" pitchFamily="34" charset="0"/>
              </a:rPr>
              <a:t>. “cumala”, 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Ceiba pentandra (L.) </a:t>
            </a:r>
            <a:r>
              <a:rPr lang="es-PE" sz="1450" b="1" i="1" dirty="0" err="1">
                <a:latin typeface="Lato" panose="020F0502020204030203" pitchFamily="34" charset="77"/>
                <a:ea typeface="Calibri" panose="020F0502020204030204" pitchFamily="34" charset="0"/>
              </a:rPr>
              <a:t>Gaertn</a:t>
            </a:r>
            <a:r>
              <a:rPr lang="es-PE" sz="1450" b="1" i="1" dirty="0">
                <a:latin typeface="Lato" panose="020F0502020204030203" pitchFamily="34" charset="77"/>
                <a:ea typeface="Calibri" panose="020F0502020204030204" pitchFamily="34" charset="0"/>
              </a:rPr>
              <a:t>  </a:t>
            </a:r>
            <a:r>
              <a:rPr lang="es-PE" sz="1450" dirty="0">
                <a:latin typeface="Lato" panose="020F0502020204030203" pitchFamily="34" charset="77"/>
                <a:ea typeface="Calibri" panose="020F0502020204030204" pitchFamily="34" charset="0"/>
              </a:rPr>
              <a:t>“lupuna” y el género Dipteryx “shihuahuaco”.</a:t>
            </a:r>
            <a:endParaRPr lang="es-PE" sz="1450" dirty="0">
              <a:latin typeface="Lato" panose="020F0502020204030203" pitchFamily="34" charset="77"/>
            </a:endParaRPr>
          </a:p>
        </p:txBody>
      </p:sp>
      <p:sp>
        <p:nvSpPr>
          <p:cNvPr id="34" name="CuadroTexto 4"/>
          <p:cNvSpPr txBox="1">
            <a:spLocks noChangeArrowheads="1"/>
          </p:cNvSpPr>
          <p:nvPr/>
        </p:nvSpPr>
        <p:spPr bwMode="auto">
          <a:xfrm flipH="1">
            <a:off x="7154874" y="2242181"/>
            <a:ext cx="14388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s-PE" altLang="es-PE" sz="1600" b="1" dirty="0">
                <a:solidFill>
                  <a:srgbClr val="B65E45"/>
                </a:solidFill>
                <a:latin typeface="Lato" panose="020F0502020204030203" pitchFamily="34" charset="77"/>
              </a:rPr>
              <a:t>Ámbito del proyecto</a:t>
            </a:r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927" y="2849016"/>
            <a:ext cx="1255482" cy="718512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990" y="2984189"/>
            <a:ext cx="1056578" cy="46477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7050" y="3590548"/>
            <a:ext cx="1275308" cy="543653"/>
          </a:xfrm>
          <a:prstGeom prst="rect">
            <a:avLst/>
          </a:prstGeom>
        </p:spPr>
      </p:pic>
      <p:pic>
        <p:nvPicPr>
          <p:cNvPr id="39" name="Imagen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060" y="3636212"/>
            <a:ext cx="973778" cy="3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02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1"/>
          <p:cNvSpPr txBox="1">
            <a:spLocks/>
          </p:cNvSpPr>
          <p:nvPr/>
        </p:nvSpPr>
        <p:spPr>
          <a:xfrm>
            <a:off x="3288421" y="363345"/>
            <a:ext cx="5548744" cy="414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/>
              <a:t>PLATAFORMAS UTILIZADAS</a:t>
            </a:r>
            <a:endParaRPr lang="es-PE" sz="2800" b="1" dirty="0">
              <a:solidFill>
                <a:srgbClr val="29825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33" y="1584990"/>
            <a:ext cx="1693097" cy="1196945"/>
          </a:xfrm>
          <a:prstGeom prst="rect">
            <a:avLst/>
          </a:prstGeom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76" y="2866735"/>
            <a:ext cx="1372134" cy="119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Título 1"/>
          <p:cNvSpPr txBox="1">
            <a:spLocks/>
          </p:cNvSpPr>
          <p:nvPr/>
        </p:nvSpPr>
        <p:spPr>
          <a:xfrm>
            <a:off x="2591657" y="1527462"/>
            <a:ext cx="1916376" cy="645824"/>
          </a:xfrm>
          <a:prstGeom prst="rect">
            <a:avLst/>
          </a:prstGeom>
          <a:solidFill>
            <a:srgbClr val="698C83"/>
          </a:solidFill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1800" b="1" dirty="0">
                <a:solidFill>
                  <a:schemeClr val="bg1"/>
                </a:solidFill>
                <a:latin typeface="Lato" panose="020F0502020204030203"/>
              </a:rPr>
              <a:t>Calidad de la información</a:t>
            </a:r>
          </a:p>
        </p:txBody>
      </p:sp>
      <p:sp>
        <p:nvSpPr>
          <p:cNvPr id="79" name="Título 1"/>
          <p:cNvSpPr txBox="1">
            <a:spLocks/>
          </p:cNvSpPr>
          <p:nvPr/>
        </p:nvSpPr>
        <p:spPr>
          <a:xfrm>
            <a:off x="2591657" y="2515634"/>
            <a:ext cx="1916376" cy="645824"/>
          </a:xfrm>
          <a:prstGeom prst="rect">
            <a:avLst/>
          </a:prstGeom>
          <a:solidFill>
            <a:srgbClr val="698C83"/>
          </a:solidFill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1800" b="1" dirty="0">
                <a:solidFill>
                  <a:schemeClr val="bg1"/>
                </a:solidFill>
                <a:latin typeface="Lato" panose="020F0502020204030203"/>
              </a:rPr>
              <a:t>Herramientas</a:t>
            </a:r>
            <a:r>
              <a:rPr lang="es-PE" sz="1800" b="1" dirty="0">
                <a:solidFill>
                  <a:srgbClr val="002060"/>
                </a:solidFill>
                <a:latin typeface="Lato" panose="020F0502020204030203"/>
              </a:rPr>
              <a:t> </a:t>
            </a:r>
            <a:r>
              <a:rPr lang="es-PE" sz="1800" b="1" dirty="0">
                <a:solidFill>
                  <a:schemeClr val="bg1"/>
                </a:solidFill>
                <a:latin typeface="Lato" panose="020F0502020204030203"/>
              </a:rPr>
              <a:t>tecnológicas</a:t>
            </a:r>
          </a:p>
          <a:p>
            <a:pPr algn="ctr"/>
            <a:endParaRPr lang="es-PE" sz="1800" b="1" dirty="0">
              <a:solidFill>
                <a:srgbClr val="298250"/>
              </a:solidFill>
              <a:latin typeface="Lato" panose="020F0502020204030203"/>
            </a:endParaRPr>
          </a:p>
        </p:txBody>
      </p:sp>
      <p:sp>
        <p:nvSpPr>
          <p:cNvPr id="80" name="Título 1"/>
          <p:cNvSpPr txBox="1">
            <a:spLocks/>
          </p:cNvSpPr>
          <p:nvPr/>
        </p:nvSpPr>
        <p:spPr>
          <a:xfrm>
            <a:off x="2591657" y="3488701"/>
            <a:ext cx="1916376" cy="645824"/>
          </a:xfrm>
          <a:prstGeom prst="rect">
            <a:avLst/>
          </a:prstGeom>
          <a:solidFill>
            <a:srgbClr val="698C83"/>
          </a:solidFill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accent2"/>
                </a:solidFill>
                <a:latin typeface="Lato" panose="020F0502020204030203" pitchFamily="34" charset="77"/>
                <a:ea typeface="Lato" panose="020F0502020204030203" pitchFamily="34" charset="77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1800" b="1" dirty="0">
                <a:solidFill>
                  <a:schemeClr val="bg1"/>
                </a:solidFill>
                <a:latin typeface="Lato" panose="020F0502020204030203"/>
              </a:rPr>
              <a:t>Probabilidad</a:t>
            </a:r>
            <a:r>
              <a:rPr lang="es-PE" sz="1800" b="1" dirty="0">
                <a:solidFill>
                  <a:srgbClr val="002060"/>
                </a:solidFill>
                <a:latin typeface="Lato" panose="020F0502020204030203"/>
              </a:rPr>
              <a:t> </a:t>
            </a:r>
            <a:r>
              <a:rPr lang="es-PE" sz="1800" b="1" dirty="0">
                <a:solidFill>
                  <a:schemeClr val="bg1"/>
                </a:solidFill>
                <a:latin typeface="Lato" panose="020F0502020204030203"/>
              </a:rPr>
              <a:t>de</a:t>
            </a:r>
            <a:r>
              <a:rPr lang="es-PE" sz="1800" b="1" dirty="0">
                <a:solidFill>
                  <a:srgbClr val="002060"/>
                </a:solidFill>
                <a:latin typeface="Lato" panose="020F0502020204030203"/>
              </a:rPr>
              <a:t> </a:t>
            </a:r>
            <a:r>
              <a:rPr lang="es-PE" sz="1800" b="1" dirty="0">
                <a:solidFill>
                  <a:schemeClr val="bg1"/>
                </a:solidFill>
                <a:latin typeface="Lato" panose="020F0502020204030203"/>
              </a:rPr>
              <a:t>presencia</a:t>
            </a:r>
          </a:p>
          <a:p>
            <a:pPr algn="ctr"/>
            <a:endParaRPr lang="es-PE" sz="1800" b="1" dirty="0">
              <a:solidFill>
                <a:srgbClr val="298250"/>
              </a:solidFill>
              <a:latin typeface="Lato" panose="020F0502020204030203"/>
            </a:endParaRPr>
          </a:p>
        </p:txBody>
      </p:sp>
      <p:cxnSp>
        <p:nvCxnSpPr>
          <p:cNvPr id="81" name="Conector recto 80"/>
          <p:cNvCxnSpPr>
            <a:cxnSpLocks/>
            <a:stCxn id="78" idx="2"/>
            <a:endCxn id="79" idx="0"/>
          </p:cNvCxnSpPr>
          <p:nvPr/>
        </p:nvCxnSpPr>
        <p:spPr>
          <a:xfrm>
            <a:off x="3549845" y="2173286"/>
            <a:ext cx="0" cy="3423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/>
          <p:cNvCxnSpPr>
            <a:cxnSpLocks/>
            <a:stCxn id="79" idx="2"/>
            <a:endCxn id="80" idx="0"/>
          </p:cNvCxnSpPr>
          <p:nvPr/>
        </p:nvCxnSpPr>
        <p:spPr>
          <a:xfrm>
            <a:off x="3549845" y="3161458"/>
            <a:ext cx="0" cy="3272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4" t="16272" r="33601" b="14117"/>
          <a:stretch>
            <a:fillRect/>
          </a:stretch>
        </p:blipFill>
        <p:spPr bwMode="auto">
          <a:xfrm>
            <a:off x="4966544" y="1555334"/>
            <a:ext cx="3726637" cy="2697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183240"/>
      </p:ext>
    </p:extLst>
  </p:cSld>
  <p:clrMapOvr>
    <a:masterClrMapping/>
  </p:clrMapOvr>
</p:sld>
</file>

<file path=ppt/theme/theme1.xml><?xml version="1.0" encoding="utf-8"?>
<a:theme xmlns:a="http://schemas.openxmlformats.org/drawingml/2006/main" name="Eco Project Proposal by Slidesgo">
  <a:themeElements>
    <a:clrScheme name="OSINFOR PPT">
      <a:dk1>
        <a:srgbClr val="000000"/>
      </a:dk1>
      <a:lt1>
        <a:srgbClr val="FFFFFF"/>
      </a:lt1>
      <a:dk2>
        <a:srgbClr val="674736"/>
      </a:dk2>
      <a:lt2>
        <a:srgbClr val="AFAFAF"/>
      </a:lt2>
      <a:accent1>
        <a:srgbClr val="007C4B"/>
      </a:accent1>
      <a:accent2>
        <a:srgbClr val="C05130"/>
      </a:accent2>
      <a:accent3>
        <a:srgbClr val="D2B367"/>
      </a:accent3>
      <a:accent4>
        <a:srgbClr val="00A3E1"/>
      </a:accent4>
      <a:accent5>
        <a:srgbClr val="D3832B"/>
      </a:accent5>
      <a:accent6>
        <a:srgbClr val="598D83"/>
      </a:accent6>
      <a:hlink>
        <a:srgbClr val="0645A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co Project Proposal by Slidesgo">
  <a:themeElements>
    <a:clrScheme name="OSINFOR PPT">
      <a:dk1>
        <a:srgbClr val="000000"/>
      </a:dk1>
      <a:lt1>
        <a:srgbClr val="FFFFFF"/>
      </a:lt1>
      <a:dk2>
        <a:srgbClr val="674736"/>
      </a:dk2>
      <a:lt2>
        <a:srgbClr val="AFAFAF"/>
      </a:lt2>
      <a:accent1>
        <a:srgbClr val="007C4B"/>
      </a:accent1>
      <a:accent2>
        <a:srgbClr val="C05130"/>
      </a:accent2>
      <a:accent3>
        <a:srgbClr val="D2B367"/>
      </a:accent3>
      <a:accent4>
        <a:srgbClr val="00A3E1"/>
      </a:accent4>
      <a:accent5>
        <a:srgbClr val="D3832B"/>
      </a:accent5>
      <a:accent6>
        <a:srgbClr val="598D83"/>
      </a:accent6>
      <a:hlink>
        <a:srgbClr val="0645A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co Project Proposal by Slidesgo">
  <a:themeElements>
    <a:clrScheme name="OSINFOR PPT">
      <a:dk1>
        <a:srgbClr val="000000"/>
      </a:dk1>
      <a:lt1>
        <a:srgbClr val="FFFFFF"/>
      </a:lt1>
      <a:dk2>
        <a:srgbClr val="674736"/>
      </a:dk2>
      <a:lt2>
        <a:srgbClr val="AFAFAF"/>
      </a:lt2>
      <a:accent1>
        <a:srgbClr val="007C4B"/>
      </a:accent1>
      <a:accent2>
        <a:srgbClr val="C05130"/>
      </a:accent2>
      <a:accent3>
        <a:srgbClr val="D2B367"/>
      </a:accent3>
      <a:accent4>
        <a:srgbClr val="00A3E1"/>
      </a:accent4>
      <a:accent5>
        <a:srgbClr val="D3832B"/>
      </a:accent5>
      <a:accent6>
        <a:srgbClr val="598D83"/>
      </a:accent6>
      <a:hlink>
        <a:srgbClr val="0645A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co Project Proposal by Slidesgo">
  <a:themeElements>
    <a:clrScheme name="OSINFOR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007A4C"/>
      </a:accent1>
      <a:accent2>
        <a:srgbClr val="578B80"/>
      </a:accent2>
      <a:accent3>
        <a:srgbClr val="D4B66F"/>
      </a:accent3>
      <a:accent4>
        <a:srgbClr val="D6823A"/>
      </a:accent4>
      <a:accent5>
        <a:srgbClr val="C15236"/>
      </a:accent5>
      <a:accent6>
        <a:srgbClr val="918655"/>
      </a:accent6>
      <a:hlink>
        <a:srgbClr val="00A2D0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5109</TotalTime>
  <Words>983</Words>
  <Application>Microsoft Office PowerPoint</Application>
  <PresentationFormat>Presentación en pantalla (16:9)</PresentationFormat>
  <Paragraphs>180</Paragraphs>
  <Slides>25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48" baseType="lpstr">
      <vt:lpstr>Microsoft YaHei UI Light</vt:lpstr>
      <vt:lpstr>Arial</vt:lpstr>
      <vt:lpstr>Arial Black</vt:lpstr>
      <vt:lpstr>Calibri</vt:lpstr>
      <vt:lpstr>Calibri Light</vt:lpstr>
      <vt:lpstr>Lato</vt:lpstr>
      <vt:lpstr>Lato Black</vt:lpstr>
      <vt:lpstr>Lato Heavy</vt:lpstr>
      <vt:lpstr>Lato Light</vt:lpstr>
      <vt:lpstr>League Spartan</vt:lpstr>
      <vt:lpstr>Montserrat</vt:lpstr>
      <vt:lpstr>Open Sans</vt:lpstr>
      <vt:lpstr>Open Sans Light</vt:lpstr>
      <vt:lpstr>Poppins</vt:lpstr>
      <vt:lpstr>Poppins SemiBold</vt:lpstr>
      <vt:lpstr>PT Serif</vt:lpstr>
      <vt:lpstr>Roboto Medium</vt:lpstr>
      <vt:lpstr>Times New Roman</vt:lpstr>
      <vt:lpstr>Wingdings</vt:lpstr>
      <vt:lpstr>Eco Project Proposal by Slidesgo</vt:lpstr>
      <vt:lpstr>1_Eco Project Proposal by Slidesgo</vt:lpstr>
      <vt:lpstr>2_Eco Project Proposal by Slidesgo</vt:lpstr>
      <vt:lpstr>3_Eco Project Proposal by Slidesgo</vt:lpstr>
      <vt:lpstr>Presentación de PowerPoint</vt:lpstr>
      <vt:lpstr>CONTEXTO</vt:lpstr>
      <vt:lpstr>LÍNEA DE TIEMPO DEL PROYECTO</vt:lpstr>
      <vt:lpstr>ALINEAMIENTO A LA POLÍTICA INSTITUCIONAL </vt:lpstr>
      <vt:lpstr>CONFORMACIÓN DEL EQUIPO DE INVESTIGACIÓN</vt:lpstr>
      <vt:lpstr>PROYECTO</vt:lpstr>
      <vt:lpstr>PROYECTO</vt:lpstr>
      <vt:lpstr>METODOLOGÍA Y ÁMBITO DEL PROYECTO</vt:lpstr>
      <vt:lpstr>Presentación de PowerPoint</vt:lpstr>
      <vt:lpstr>INFORMACIÓN  </vt:lpstr>
      <vt:lpstr>INFORMACIÓN</vt:lpstr>
      <vt:lpstr>RESULTADOS</vt:lpstr>
      <vt:lpstr>RESULTADOS</vt:lpstr>
      <vt:lpstr>RESULTADOS</vt:lpstr>
      <vt:lpstr>RESULTADOS DEL MODELAMIENTO</vt:lpstr>
      <vt:lpstr>RESULTADOS DEL MODELAMIENTO</vt:lpstr>
      <vt:lpstr>RESULTADOS DEL MODELAMIENTO</vt:lpstr>
      <vt:lpstr>RESULTADOS DEL MODELAMIENTO</vt:lpstr>
      <vt:lpstr>RESULTADOS DEL MODELAMIENTO</vt:lpstr>
      <vt:lpstr>RESULTADOS JACKKNIFE MODEL – TESTING </vt:lpstr>
      <vt:lpstr>CONCLUSIONES</vt:lpstr>
      <vt:lpstr>CONTRIBUCIÓN DEL ESTUDIO</vt:lpstr>
      <vt:lpstr>CONTRIBUCIÓN DEL ESTUDIO</vt:lpstr>
      <vt:lpstr>EQUIPO DE INVESTIGACIÓN</vt:lpstr>
      <vt:lpstr>DAVID BLAS JAIMES dblas@osinfor.gob.pe  BORIS EDUARDO VILLA ZEGARRA bvilla@osinfor.gob.pe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 Proposal</dc:title>
  <dc:creator>David Blas Jaimes</dc:creator>
  <cp:lastModifiedBy>pcusuario</cp:lastModifiedBy>
  <cp:revision>253</cp:revision>
  <dcterms:modified xsi:type="dcterms:W3CDTF">2021-06-28T18:36:26Z</dcterms:modified>
</cp:coreProperties>
</file>